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72" r:id="rId3"/>
    <p:sldId id="299" r:id="rId4"/>
    <p:sldId id="274" r:id="rId5"/>
    <p:sldId id="316" r:id="rId6"/>
    <p:sldId id="276" r:id="rId7"/>
    <p:sldId id="277" r:id="rId8"/>
    <p:sldId id="278" r:id="rId9"/>
    <p:sldId id="315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7" r:id="rId18"/>
    <p:sldId id="288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8" r:id="rId27"/>
    <p:sldId id="301" r:id="rId28"/>
    <p:sldId id="303" r:id="rId29"/>
    <p:sldId id="310" r:id="rId30"/>
    <p:sldId id="304" r:id="rId31"/>
    <p:sldId id="308" r:id="rId32"/>
    <p:sldId id="297" r:id="rId33"/>
    <p:sldId id="268" r:id="rId34"/>
  </p:sldIdLst>
  <p:sldSz cx="9906000" cy="7239000"/>
  <p:notesSz cx="9117013" cy="6858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Stone Sans Medium/SemiBol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Stone Sans Medium/SemiBol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Stone Sans Medium/SemiBol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Stone Sans Medium/SemiBol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Stone Sans Medium/SemiBold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2"/>
        </a:solidFill>
        <a:latin typeface="Stone Sans Medium/SemiBold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2"/>
        </a:solidFill>
        <a:latin typeface="Stone Sans Medium/SemiBold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2"/>
        </a:solidFill>
        <a:latin typeface="Stone Sans Medium/SemiBold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2"/>
        </a:solidFill>
        <a:latin typeface="Stone Sans Medium/SemiBol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63DE8"/>
    <a:srgbClr val="1F4300"/>
    <a:srgbClr val="FC0128"/>
    <a:srgbClr val="FF5008"/>
    <a:srgbClr val="FE9B03"/>
    <a:srgbClr val="00B7A5"/>
    <a:srgbClr val="BC3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76" autoAdjust="0"/>
  </p:normalViewPr>
  <p:slideViewPr>
    <p:cSldViewPr snapToObjects="1">
      <p:cViewPr>
        <p:scale>
          <a:sx n="66" d="100"/>
          <a:sy n="66" d="100"/>
        </p:scale>
        <p:origin x="36" y="-264"/>
      </p:cViewPr>
      <p:guideLst>
        <p:guide orient="horz" pos="816"/>
        <p:guide pos="7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21" d="100"/>
          <a:sy n="21" d="100"/>
        </p:scale>
        <p:origin x="-1350" y="-72"/>
      </p:cViewPr>
      <p:guideLst>
        <p:guide orient="horz" pos="2161"/>
        <p:guide pos="287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7496175" y="6457950"/>
            <a:ext cx="911225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 defTabSz="814388">
              <a:defRPr/>
            </a:pPr>
            <a:fld id="{2CFD785F-C49F-4DC8-868D-2E9E1FD77771}" type="slidenum">
              <a:rPr lang="nl-NL" sz="1100">
                <a:solidFill>
                  <a:schemeClr val="tx1"/>
                </a:solidFill>
                <a:latin typeface="Stone Sans" charset="0"/>
              </a:rPr>
              <a:pPr algn="r" defTabSz="814388">
                <a:defRPr/>
              </a:pPr>
              <a:t>‹nr.›</a:t>
            </a:fld>
            <a:endParaRPr lang="nl-NL" sz="1100">
              <a:solidFill>
                <a:schemeClr val="tx1"/>
              </a:solidFill>
              <a:latin typeface="Stone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474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2388" y="3430588"/>
            <a:ext cx="6472237" cy="2801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2550" tIns="41275" rIns="82550" bIns="412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Click to edit Master text styles</a:t>
            </a:r>
          </a:p>
          <a:p>
            <a:pPr lvl="1"/>
            <a:r>
              <a:rPr lang="nl-NL" noProof="0" smtClean="0"/>
              <a:t>Second level</a:t>
            </a:r>
          </a:p>
          <a:p>
            <a:pPr lvl="2"/>
            <a:r>
              <a:rPr lang="nl-NL" noProof="0" smtClean="0"/>
              <a:t>Third level</a:t>
            </a:r>
          </a:p>
          <a:p>
            <a:pPr lvl="3"/>
            <a:r>
              <a:rPr lang="nl-NL" noProof="0" smtClean="0"/>
              <a:t>Fourth level</a:t>
            </a:r>
          </a:p>
          <a:p>
            <a:pPr lvl="4"/>
            <a:r>
              <a:rPr lang="nl-NL" noProof="0" smtClean="0"/>
              <a:t>Fifth level</a:t>
            </a:r>
          </a:p>
        </p:txBody>
      </p:sp>
      <p:sp>
        <p:nvSpPr>
          <p:cNvPr id="1536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8300" y="527050"/>
            <a:ext cx="3295650" cy="24082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7496175" y="6457950"/>
            <a:ext cx="911225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 defTabSz="814388">
              <a:defRPr/>
            </a:pPr>
            <a:fld id="{CAD45897-4196-4008-93B3-1846CE6880CF}" type="slidenum">
              <a:rPr lang="nl-NL" sz="1100">
                <a:solidFill>
                  <a:schemeClr val="tx1"/>
                </a:solidFill>
                <a:latin typeface="Stone Sans" charset="0"/>
              </a:rPr>
              <a:pPr algn="r" defTabSz="814388">
                <a:defRPr/>
              </a:pPr>
              <a:t>‹nr.›</a:t>
            </a:fld>
            <a:endParaRPr lang="nl-NL" sz="1100">
              <a:solidFill>
                <a:schemeClr val="tx1"/>
              </a:solidFill>
              <a:latin typeface="Stone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647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06363" indent="-106363" algn="l" defTabSz="814388" rtl="0" eaLnBrk="0" fontAlgn="base" hangingPunct="0">
      <a:spcBef>
        <a:spcPct val="30000"/>
      </a:spcBef>
      <a:spcAft>
        <a:spcPct val="0"/>
      </a:spcAft>
      <a:buSzPct val="100000"/>
      <a:buChar char="•"/>
      <a:defRPr sz="1300" kern="1200">
        <a:solidFill>
          <a:schemeClr val="tx1"/>
        </a:solidFill>
        <a:latin typeface="Stone Sans" charset="0"/>
        <a:ea typeface="+mn-ea"/>
        <a:cs typeface="+mn-cs"/>
      </a:defRPr>
    </a:lvl1pPr>
    <a:lvl2pPr marL="407988" indent="-106363" algn="l" defTabSz="814388" rtl="0" eaLnBrk="0" fontAlgn="base" hangingPunct="0">
      <a:spcBef>
        <a:spcPct val="30000"/>
      </a:spcBef>
      <a:spcAft>
        <a:spcPct val="0"/>
      </a:spcAft>
      <a:buSzPct val="100000"/>
      <a:buChar char="•"/>
      <a:defRPr sz="1300" kern="1200">
        <a:solidFill>
          <a:schemeClr val="tx1"/>
        </a:solidFill>
        <a:latin typeface="Stone Sans" charset="0"/>
        <a:ea typeface="+mn-ea"/>
        <a:cs typeface="+mn-cs"/>
      </a:defRPr>
    </a:lvl2pPr>
    <a:lvl3pPr marL="717550" indent="-106363" algn="l" defTabSz="814388" rtl="0" eaLnBrk="0" fontAlgn="base" hangingPunct="0">
      <a:spcBef>
        <a:spcPct val="30000"/>
      </a:spcBef>
      <a:spcAft>
        <a:spcPct val="0"/>
      </a:spcAft>
      <a:buSzPct val="100000"/>
      <a:buChar char="•"/>
      <a:defRPr sz="1300" kern="1200">
        <a:solidFill>
          <a:schemeClr val="tx1"/>
        </a:solidFill>
        <a:latin typeface="Stone Sans" charset="0"/>
        <a:ea typeface="+mn-ea"/>
        <a:cs typeface="+mn-cs"/>
      </a:defRPr>
    </a:lvl3pPr>
    <a:lvl4pPr marL="1019175" indent="-106363" algn="l" defTabSz="814388" rtl="0" eaLnBrk="0" fontAlgn="base" hangingPunct="0">
      <a:spcBef>
        <a:spcPct val="30000"/>
      </a:spcBef>
      <a:spcAft>
        <a:spcPct val="0"/>
      </a:spcAft>
      <a:buSzPct val="100000"/>
      <a:buChar char="•"/>
      <a:defRPr sz="1300" kern="1200">
        <a:solidFill>
          <a:schemeClr val="tx1"/>
        </a:solidFill>
        <a:latin typeface="Stone Sans" charset="0"/>
        <a:ea typeface="+mn-ea"/>
        <a:cs typeface="+mn-cs"/>
      </a:defRPr>
    </a:lvl4pPr>
    <a:lvl5pPr marL="1328738" indent="-106363" algn="l" defTabSz="814388" rtl="0" eaLnBrk="0" fontAlgn="base" hangingPunct="0">
      <a:spcBef>
        <a:spcPct val="30000"/>
      </a:spcBef>
      <a:spcAft>
        <a:spcPct val="0"/>
      </a:spcAft>
      <a:buSzPct val="100000"/>
      <a:buChar char="•"/>
      <a:defRPr sz="1300" kern="1200">
        <a:solidFill>
          <a:schemeClr val="tx1"/>
        </a:solidFill>
        <a:latin typeface="Stone San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nl-B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249488"/>
            <a:ext cx="8420100" cy="155098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85900" y="4102100"/>
            <a:ext cx="6934200" cy="18494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5300" y="1689100"/>
            <a:ext cx="8915400" cy="47767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181850" y="1041400"/>
            <a:ext cx="2228850" cy="542448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5300" y="1041400"/>
            <a:ext cx="6534150" cy="5424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95300" y="1689100"/>
            <a:ext cx="8915400" cy="47767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651375"/>
            <a:ext cx="8420100" cy="14382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82638" y="3068638"/>
            <a:ext cx="8420100" cy="15827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5300" y="1689100"/>
            <a:ext cx="4381500" cy="47767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29200" y="1689100"/>
            <a:ext cx="4381500" cy="47767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90513"/>
            <a:ext cx="8915400" cy="12065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5300" y="1620838"/>
            <a:ext cx="4376738" cy="6746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95300" y="2295525"/>
            <a:ext cx="4376738" cy="41703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5032375" y="1620838"/>
            <a:ext cx="4378325" cy="6746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5032375" y="2295525"/>
            <a:ext cx="4378325" cy="41703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88925"/>
            <a:ext cx="3259138" cy="12255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73500" y="288925"/>
            <a:ext cx="5537200" cy="617696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95300" y="1514475"/>
            <a:ext cx="3259138" cy="49514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5067300"/>
            <a:ext cx="5943600" cy="5984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941513" y="646113"/>
            <a:ext cx="5943600" cy="434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941513" y="5665788"/>
            <a:ext cx="5943600" cy="849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60000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6000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7850" y="1041400"/>
            <a:ext cx="6858000" cy="647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title style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584200" y="6511925"/>
            <a:ext cx="74168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nl-BE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7512050" y="6646863"/>
            <a:ext cx="485775" cy="3508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r">
              <a:defRPr/>
            </a:pPr>
            <a:fld id="{1B059FEC-153E-4918-B1BC-6A10AF62CFE7}" type="slidenum">
              <a:rPr lang="nl-NL" sz="1200">
                <a:solidFill>
                  <a:schemeClr val="tx1"/>
                </a:solidFill>
                <a:latin typeface="Stone Sans" charset="0"/>
              </a:rPr>
              <a:pPr algn="r">
                <a:defRPr/>
              </a:pPr>
              <a:t>‹nr.›</a:t>
            </a:fld>
            <a:endParaRPr lang="nl-NL" sz="1200">
              <a:solidFill>
                <a:schemeClr val="tx1"/>
              </a:solidFill>
              <a:latin typeface="Stone Sans" charset="0"/>
            </a:endParaRPr>
          </a:p>
        </p:txBody>
      </p:sp>
      <p:pic>
        <p:nvPicPr>
          <p:cNvPr id="1029" name="Picture 7"/>
          <p:cNvPicPr>
            <a:picLocks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516938" y="6032500"/>
            <a:ext cx="515937" cy="885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584200" y="6646863"/>
            <a:ext cx="2159000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nl-B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Stone Sans Semibol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Stone Sans Semibol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Stone Sans Semibol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Stone Sans Semibold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Stone Sans Semibold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Stone Sans Semibold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Stone Sans Semibold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Stone Sans Semibold" charset="0"/>
        </a:defRPr>
      </a:lvl9pPr>
    </p:titleStyle>
    <p:bodyStyle>
      <a:lvl1pPr marL="236538" indent="-236538" algn="l" rtl="0" eaLnBrk="0" fontAlgn="base" hangingPunct="0">
        <a:spcBef>
          <a:spcPct val="20000"/>
        </a:spcBef>
        <a:spcAft>
          <a:spcPct val="0"/>
        </a:spcAft>
        <a:buSzPct val="100000"/>
        <a:buFont typeface="Stone Sans" charset="0"/>
        <a:buChar char="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682625" indent="-222250" algn="l" rtl="0" eaLnBrk="0" fontAlgn="base" hangingPunct="0">
        <a:spcBef>
          <a:spcPct val="20000"/>
        </a:spcBef>
        <a:spcAft>
          <a:spcPct val="0"/>
        </a:spcAft>
        <a:buSzPct val="100000"/>
        <a:buFont typeface="Stone Sans" charset="0"/>
        <a:buChar char=""/>
        <a:defRPr>
          <a:solidFill>
            <a:schemeClr val="tx1"/>
          </a:solidFill>
          <a:latin typeface="+mn-lt"/>
        </a:defRPr>
      </a:lvl2pPr>
      <a:lvl3pPr marL="1143000" indent="-222250" algn="l" rtl="0" eaLnBrk="0" fontAlgn="base" hangingPunct="0">
        <a:spcBef>
          <a:spcPct val="20000"/>
        </a:spcBef>
        <a:spcAft>
          <a:spcPct val="0"/>
        </a:spcAft>
        <a:buSzPct val="100000"/>
        <a:buFont typeface="Stone Sans" charset="0"/>
        <a:buChar char=""/>
        <a:defRPr>
          <a:solidFill>
            <a:schemeClr val="tx1"/>
          </a:solidFill>
          <a:latin typeface="+mn-lt"/>
        </a:defRPr>
      </a:lvl3pPr>
      <a:lvl4pPr marL="1597025" indent="-231775" algn="l" rtl="0" eaLnBrk="0" fontAlgn="base" hangingPunct="0">
        <a:spcBef>
          <a:spcPct val="20000"/>
        </a:spcBef>
        <a:spcAft>
          <a:spcPct val="0"/>
        </a:spcAft>
        <a:buSzPct val="100000"/>
        <a:buFont typeface="Stone Sans" charset="0"/>
        <a:buChar char=""/>
        <a:defRPr>
          <a:solidFill>
            <a:schemeClr val="tx1"/>
          </a:solidFill>
          <a:latin typeface="+mn-lt"/>
        </a:defRPr>
      </a:lvl4pPr>
      <a:lvl5pPr marL="2063750" indent="-238125" algn="l" rtl="0" eaLnBrk="0" fontAlgn="base" hangingPunct="0">
        <a:spcBef>
          <a:spcPct val="20000"/>
        </a:spcBef>
        <a:spcAft>
          <a:spcPct val="0"/>
        </a:spcAft>
        <a:buSzPct val="100000"/>
        <a:buFont typeface="Stone Sans" charset="0"/>
        <a:buChar char=""/>
        <a:defRPr>
          <a:solidFill>
            <a:schemeClr val="tx1"/>
          </a:solidFill>
          <a:latin typeface="+mn-lt"/>
        </a:defRPr>
      </a:lvl5pPr>
      <a:lvl6pPr marL="2520950" indent="-238125" algn="l" rtl="0" eaLnBrk="0" fontAlgn="base" hangingPunct="0">
        <a:spcBef>
          <a:spcPct val="20000"/>
        </a:spcBef>
        <a:spcAft>
          <a:spcPct val="0"/>
        </a:spcAft>
        <a:buSzPct val="100000"/>
        <a:buFont typeface="Stone Sans" charset="0"/>
        <a:buChar char=""/>
        <a:defRPr>
          <a:solidFill>
            <a:schemeClr val="tx1"/>
          </a:solidFill>
          <a:latin typeface="+mn-lt"/>
        </a:defRPr>
      </a:lvl6pPr>
      <a:lvl7pPr marL="2978150" indent="-238125" algn="l" rtl="0" eaLnBrk="0" fontAlgn="base" hangingPunct="0">
        <a:spcBef>
          <a:spcPct val="20000"/>
        </a:spcBef>
        <a:spcAft>
          <a:spcPct val="0"/>
        </a:spcAft>
        <a:buSzPct val="100000"/>
        <a:buFont typeface="Stone Sans" charset="0"/>
        <a:buChar char=""/>
        <a:defRPr>
          <a:solidFill>
            <a:schemeClr val="tx1"/>
          </a:solidFill>
          <a:latin typeface="+mn-lt"/>
        </a:defRPr>
      </a:lvl7pPr>
      <a:lvl8pPr marL="3435350" indent="-238125" algn="l" rtl="0" eaLnBrk="0" fontAlgn="base" hangingPunct="0">
        <a:spcBef>
          <a:spcPct val="20000"/>
        </a:spcBef>
        <a:spcAft>
          <a:spcPct val="0"/>
        </a:spcAft>
        <a:buSzPct val="100000"/>
        <a:buFont typeface="Stone Sans" charset="0"/>
        <a:buChar char=""/>
        <a:defRPr>
          <a:solidFill>
            <a:schemeClr val="tx1"/>
          </a:solidFill>
          <a:latin typeface="+mn-lt"/>
        </a:defRPr>
      </a:lvl8pPr>
      <a:lvl9pPr marL="3892550" indent="-238125" algn="l" rtl="0" eaLnBrk="0" fontAlgn="base" hangingPunct="0">
        <a:spcBef>
          <a:spcPct val="20000"/>
        </a:spcBef>
        <a:spcAft>
          <a:spcPct val="0"/>
        </a:spcAft>
        <a:buSzPct val="100000"/>
        <a:buFont typeface="Stone Sans" charset="0"/>
        <a:buChar char=""/>
        <a:defRPr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varafin.b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image" Target="../media/image4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mailto:info@varafin.be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1689100"/>
            <a:ext cx="8001000" cy="885825"/>
          </a:xfrm>
          <a:noFill/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nl-NL" sz="2800" dirty="0" smtClean="0">
                <a:latin typeface="Stone Sans Medium/SemiBold" pitchFamily="18" charset="0"/>
              </a:rPr>
              <a:t/>
            </a:r>
            <a:br>
              <a:rPr lang="nl-NL" sz="2800" dirty="0" smtClean="0">
                <a:latin typeface="Stone Sans Medium/SemiBold" pitchFamily="18" charset="0"/>
              </a:rPr>
            </a:br>
            <a:r>
              <a:rPr lang="nl-NL" sz="2800" dirty="0" smtClean="0">
                <a:latin typeface="Comic Sans MS" pitchFamily="66" charset="0"/>
              </a:rPr>
              <a:t/>
            </a:r>
            <a:br>
              <a:rPr lang="nl-NL" sz="2800" dirty="0" smtClean="0">
                <a:latin typeface="Comic Sans MS" pitchFamily="66" charset="0"/>
              </a:rPr>
            </a:br>
            <a:r>
              <a:rPr lang="nl-NL" sz="2800" dirty="0" smtClean="0">
                <a:latin typeface="Comic Sans MS" pitchFamily="66" charset="0"/>
              </a:rPr>
              <a:t>     </a:t>
            </a:r>
            <a:br>
              <a:rPr lang="nl-NL" sz="2800" dirty="0" smtClean="0">
                <a:latin typeface="Comic Sans MS" pitchFamily="66" charset="0"/>
              </a:rPr>
            </a:br>
            <a:r>
              <a:rPr lang="nl-NL" sz="2800" dirty="0" smtClean="0">
                <a:latin typeface="Comic Sans MS" pitchFamily="66" charset="0"/>
              </a:rPr>
              <a:t/>
            </a:r>
            <a:br>
              <a:rPr lang="nl-NL" sz="2800" dirty="0" smtClean="0">
                <a:latin typeface="Comic Sans MS" pitchFamily="66" charset="0"/>
              </a:rPr>
            </a:br>
            <a:r>
              <a:rPr lang="nl-NL" sz="2800" dirty="0" smtClean="0">
                <a:latin typeface="Comic Sans MS" pitchFamily="66" charset="0"/>
              </a:rPr>
              <a:t/>
            </a:r>
            <a:br>
              <a:rPr lang="nl-NL" sz="2800" dirty="0" smtClean="0">
                <a:latin typeface="Comic Sans MS" pitchFamily="66" charset="0"/>
              </a:rPr>
            </a:br>
            <a:r>
              <a:rPr lang="nl-NL" sz="4800" b="1" dirty="0" smtClean="0">
                <a:latin typeface="Century Gothic" pitchFamily="34" charset="0"/>
              </a:rPr>
              <a:t> </a:t>
            </a:r>
            <a:br>
              <a:rPr lang="nl-NL" sz="4800" b="1" dirty="0" smtClean="0">
                <a:latin typeface="Century Gothic" pitchFamily="34" charset="0"/>
              </a:rPr>
            </a:br>
            <a:r>
              <a:rPr lang="nl-NL" sz="4800" b="1" dirty="0" smtClean="0">
                <a:latin typeface="Century Gothic" pitchFamily="34" charset="0"/>
              </a:rPr>
              <a:t/>
            </a:r>
            <a:br>
              <a:rPr lang="nl-NL" sz="4800" b="1" dirty="0" smtClean="0">
                <a:latin typeface="Century Gothic" pitchFamily="34" charset="0"/>
              </a:rPr>
            </a:br>
            <a:r>
              <a:rPr lang="nl-NL" sz="2400" b="1" dirty="0" smtClean="0">
                <a:latin typeface="Century Gothic" pitchFamily="34" charset="0"/>
              </a:rPr>
              <a:t/>
            </a:r>
            <a:br>
              <a:rPr lang="nl-NL" sz="2400" b="1" dirty="0" smtClean="0">
                <a:latin typeface="Century Gothic" pitchFamily="34" charset="0"/>
              </a:rPr>
            </a:br>
            <a:endParaRPr lang="nl-NL" sz="2400" dirty="0" smtClean="0">
              <a:latin typeface="Century Gothic" pitchFamily="34" charset="0"/>
            </a:endParaRPr>
          </a:p>
        </p:txBody>
      </p:sp>
      <p:sp>
        <p:nvSpPr>
          <p:cNvPr id="2052" name="Text Box 11"/>
          <p:cNvSpPr txBox="1">
            <a:spLocks noChangeArrowheads="1"/>
          </p:cNvSpPr>
          <p:nvPr/>
        </p:nvSpPr>
        <p:spPr bwMode="auto">
          <a:xfrm>
            <a:off x="1295400" y="6138863"/>
            <a:ext cx="8091488" cy="5539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fr-BE" sz="1800" dirty="0" smtClean="0">
                <a:latin typeface="Century Gothic" pitchFamily="34" charset="0"/>
                <a:hlinkClick r:id="rId3"/>
              </a:rPr>
              <a:t>info@varafin.be</a:t>
            </a:r>
            <a:endParaRPr lang="fr-BE" sz="1800" dirty="0" smtClean="0">
              <a:latin typeface="Century Gothic" pitchFamily="34" charset="0"/>
            </a:endParaRPr>
          </a:p>
          <a:p>
            <a:pPr algn="ctr"/>
            <a:endParaRPr lang="en-US" sz="1800" dirty="0">
              <a:latin typeface="Century Gothic" pitchFamily="34" charset="0"/>
            </a:endParaRPr>
          </a:p>
        </p:txBody>
      </p:sp>
      <p:sp>
        <p:nvSpPr>
          <p:cNvPr id="2053" name="Line 12"/>
          <p:cNvSpPr>
            <a:spLocks noChangeShapeType="1"/>
          </p:cNvSpPr>
          <p:nvPr/>
        </p:nvSpPr>
        <p:spPr bwMode="auto">
          <a:xfrm>
            <a:off x="1295400" y="6118225"/>
            <a:ext cx="8005763" cy="0"/>
          </a:xfrm>
          <a:prstGeom prst="line">
            <a:avLst/>
          </a:prstGeom>
          <a:noFill/>
          <a:ln w="12700">
            <a:solidFill>
              <a:srgbClr val="FE9B03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nl-BE"/>
          </a:p>
        </p:txBody>
      </p:sp>
      <p:sp>
        <p:nvSpPr>
          <p:cNvPr id="2054" name="Text Box 15"/>
          <p:cNvSpPr txBox="1">
            <a:spLocks noChangeArrowheads="1"/>
          </p:cNvSpPr>
          <p:nvPr/>
        </p:nvSpPr>
        <p:spPr bwMode="auto">
          <a:xfrm>
            <a:off x="4495800" y="6730547"/>
            <a:ext cx="1784143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BE" sz="1800" dirty="0" smtClean="0">
                <a:latin typeface="Century Gothic" pitchFamily="34" charset="0"/>
              </a:rPr>
              <a:t>www.varafin.be</a:t>
            </a:r>
            <a:endParaRPr lang="en-US" sz="1800" dirty="0">
              <a:latin typeface="Century Gothic" pitchFamily="34" charset="0"/>
            </a:endParaRPr>
          </a:p>
        </p:txBody>
      </p:sp>
      <p:pic>
        <p:nvPicPr>
          <p:cNvPr id="9" name="Afbeelding 8" descr="logoVARAFI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77466" y="1275334"/>
            <a:ext cx="1748252" cy="1582166"/>
          </a:xfrm>
          <a:prstGeom prst="rect">
            <a:avLst/>
          </a:prstGeom>
        </p:spPr>
      </p:pic>
      <p:sp>
        <p:nvSpPr>
          <p:cNvPr id="12" name="Tekstvak 11"/>
          <p:cNvSpPr txBox="1"/>
          <p:nvPr/>
        </p:nvSpPr>
        <p:spPr>
          <a:xfrm>
            <a:off x="1676400" y="3314700"/>
            <a:ext cx="6400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dirty="0" smtClean="0">
                <a:latin typeface="Century" pitchFamily="18" charset="0"/>
              </a:rPr>
              <a:t> </a:t>
            </a:r>
            <a:r>
              <a:rPr lang="nl-BE" sz="3200" dirty="0" smtClean="0">
                <a:latin typeface="Century" pitchFamily="18" charset="0"/>
              </a:rPr>
              <a:t>OVERNAME EN VERKOOP VAN EEN BEDRIJF</a:t>
            </a:r>
          </a:p>
          <a:p>
            <a:pPr algn="ctr"/>
            <a:r>
              <a:rPr lang="nl-BE" sz="3200" dirty="0" smtClean="0">
                <a:latin typeface="Century" pitchFamily="18" charset="0"/>
              </a:rPr>
              <a:t>  aandachtspunten </a:t>
            </a:r>
          </a:p>
          <a:p>
            <a:endParaRPr lang="nl-BE" dirty="0" smtClean="0">
              <a:latin typeface="Century" pitchFamily="18" charset="0"/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4495800" y="5829300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B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nl-BE" sz="1800" dirty="0" smtClean="0"/>
              <a:t>Overwaardering activa:</a:t>
            </a:r>
          </a:p>
          <a:p>
            <a:r>
              <a:rPr lang="nl-BE" sz="1800" dirty="0" smtClean="0">
                <a:sym typeface="Wingdings" pitchFamily="2" charset="2"/>
              </a:rPr>
              <a:t> e</a:t>
            </a:r>
            <a:r>
              <a:rPr lang="nl-BE" sz="1800" dirty="0" smtClean="0"/>
              <a:t>ventueel afboeken of provisies aanleggen (stock, klanten, immaterieel actief)</a:t>
            </a:r>
          </a:p>
          <a:p>
            <a:endParaRPr lang="nl-BE" sz="1800" dirty="0" smtClean="0"/>
          </a:p>
          <a:p>
            <a:pPr>
              <a:buFont typeface="Arial" pitchFamily="34" charset="0"/>
              <a:buChar char="•"/>
            </a:pPr>
            <a:r>
              <a:rPr lang="nl-BE" sz="1800" dirty="0" smtClean="0"/>
              <a:t>Onderwaardering passiva:</a:t>
            </a:r>
          </a:p>
          <a:p>
            <a:pPr>
              <a:buNone/>
            </a:pPr>
            <a:r>
              <a:rPr lang="nl-BE" sz="1800" dirty="0" smtClean="0"/>
              <a:t>	- Sociaal Passief, </a:t>
            </a:r>
          </a:p>
          <a:p>
            <a:pPr>
              <a:buNone/>
            </a:pPr>
            <a:r>
              <a:rPr lang="nl-BE" sz="1800" dirty="0" smtClean="0"/>
              <a:t>	- Milieupassief, </a:t>
            </a:r>
          </a:p>
          <a:p>
            <a:pPr>
              <a:buNone/>
            </a:pPr>
            <a:r>
              <a:rPr lang="nl-BE" sz="1800" dirty="0" smtClean="0"/>
              <a:t>	- negatieve impact van sommige contracten  (</a:t>
            </a:r>
            <a:r>
              <a:rPr lang="nl-BE" sz="1800" dirty="0" err="1" smtClean="0"/>
              <a:t>bijv</a:t>
            </a:r>
            <a:r>
              <a:rPr lang="nl-BE" sz="1800" dirty="0" smtClean="0"/>
              <a:t> . bij controlewijziging -&gt; </a:t>
            </a:r>
          </a:p>
          <a:p>
            <a:pPr>
              <a:buNone/>
            </a:pPr>
            <a:r>
              <a:rPr lang="nl-BE" sz="1800" dirty="0" smtClean="0"/>
              <a:t>      stopzetting contract)</a:t>
            </a:r>
          </a:p>
          <a:p>
            <a:pPr>
              <a:buNone/>
            </a:pPr>
            <a:r>
              <a:rPr lang="nl-BE" sz="1800" dirty="0" smtClean="0">
                <a:sym typeface="Wingdings" pitchFamily="2" charset="2"/>
              </a:rPr>
              <a:t>       voorzieningen</a:t>
            </a:r>
            <a:r>
              <a:rPr lang="nl-BE" sz="1800" dirty="0" smtClean="0"/>
              <a:t>  </a:t>
            </a:r>
          </a:p>
          <a:p>
            <a:pPr>
              <a:buNone/>
            </a:pPr>
            <a:endParaRPr lang="nl-BE" sz="1800" dirty="0" smtClean="0"/>
          </a:p>
          <a:p>
            <a:pPr>
              <a:buFont typeface="Arial" pitchFamily="34" charset="0"/>
              <a:buChar char="•"/>
            </a:pPr>
            <a:r>
              <a:rPr lang="nl-BE" sz="1800" dirty="0" smtClean="0"/>
              <a:t>Bankschulden al of niet afbouwen (kan een beperking vormen om de overname te financieren)</a:t>
            </a:r>
          </a:p>
          <a:p>
            <a:pPr>
              <a:buFont typeface="Arial" pitchFamily="34" charset="0"/>
              <a:buChar char="•"/>
            </a:pPr>
            <a:endParaRPr lang="nl-BE" sz="1800" dirty="0" smtClean="0"/>
          </a:p>
          <a:p>
            <a:pPr>
              <a:buFont typeface="Arial" pitchFamily="34" charset="0"/>
              <a:buChar char="•"/>
            </a:pPr>
            <a:r>
              <a:rPr lang="nl-BE" sz="1800" dirty="0" smtClean="0"/>
              <a:t>Rekening couranten aanzuiveren</a:t>
            </a:r>
          </a:p>
          <a:p>
            <a:endParaRPr lang="nl-BE" b="1" dirty="0" smtClean="0"/>
          </a:p>
          <a:p>
            <a:endParaRPr lang="nl-BE" dirty="0"/>
          </a:p>
        </p:txBody>
      </p:sp>
      <p:pic>
        <p:nvPicPr>
          <p:cNvPr id="4" name="Afbeelding 3" descr="logoVARAFI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8600" y="5933058"/>
            <a:ext cx="1143001" cy="10810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7850" y="1041400"/>
            <a:ext cx="6858000" cy="825500"/>
          </a:xfrm>
        </p:spPr>
        <p:txBody>
          <a:bodyPr/>
          <a:lstStyle/>
          <a:p>
            <a:r>
              <a:rPr lang="nl-BE" sz="2800" dirty="0" smtClean="0"/>
              <a:t>3. </a:t>
            </a:r>
            <a:r>
              <a:rPr lang="nl-BE" sz="2800" b="1" dirty="0" smtClean="0"/>
              <a:t>Correcte weegave van de   </a:t>
            </a:r>
            <a:br>
              <a:rPr lang="nl-BE" sz="2800" b="1" dirty="0" smtClean="0"/>
            </a:br>
            <a:r>
              <a:rPr lang="nl-BE" sz="2800" b="1" dirty="0" smtClean="0"/>
              <a:t>                 bedrijfseconomische realiteit</a:t>
            </a:r>
            <a:r>
              <a:rPr lang="nl-BE" b="1" dirty="0" smtClean="0"/>
              <a:t/>
            </a:r>
            <a:br>
              <a:rPr lang="nl-BE" b="1" dirty="0" smtClean="0"/>
            </a:b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95300" y="2171700"/>
            <a:ext cx="8915400" cy="4294188"/>
          </a:xfrm>
        </p:spPr>
        <p:txBody>
          <a:bodyPr/>
          <a:lstStyle/>
          <a:p>
            <a:endParaRPr lang="nl-BE" sz="1800" b="1" u="sng" dirty="0" smtClean="0"/>
          </a:p>
          <a:p>
            <a:pPr>
              <a:buFont typeface="Arial" pitchFamily="34" charset="0"/>
              <a:buChar char="•"/>
            </a:pPr>
            <a:r>
              <a:rPr lang="nl-BE" sz="1800" dirty="0" smtClean="0"/>
              <a:t>Zorg ervoor dat de winst </a:t>
            </a:r>
            <a:r>
              <a:rPr lang="nl-BE" sz="1800" u="sng" dirty="0" smtClean="0"/>
              <a:t>aantoonbaar en betrouwbaar </a:t>
            </a:r>
            <a:r>
              <a:rPr lang="nl-BE" sz="1800" dirty="0" smtClean="0"/>
              <a:t>is. </a:t>
            </a:r>
          </a:p>
          <a:p>
            <a:r>
              <a:rPr lang="nl-BE" sz="1800" dirty="0" smtClean="0">
                <a:sym typeface="Wingdings" pitchFamily="2" charset="2"/>
              </a:rPr>
              <a:t> </a:t>
            </a:r>
            <a:r>
              <a:rPr lang="nl-BE" sz="1800" dirty="0" smtClean="0"/>
              <a:t>Resultaat moet desgevallend gecorrigeerd worden met:</a:t>
            </a:r>
          </a:p>
          <a:p>
            <a:pPr lvl="1">
              <a:buFont typeface="Wingdings" pitchFamily="2" charset="2"/>
              <a:buChar char="§"/>
            </a:pPr>
            <a:r>
              <a:rPr lang="nl-BE" dirty="0" smtClean="0"/>
              <a:t>Uitzonderlijke elementen</a:t>
            </a:r>
          </a:p>
          <a:p>
            <a:pPr lvl="1">
              <a:buFont typeface="Wingdings" pitchFamily="2" charset="2"/>
              <a:buChar char="§"/>
            </a:pPr>
            <a:r>
              <a:rPr lang="nl-BE" dirty="0" smtClean="0"/>
              <a:t>Hoge managementvergoedingen (marktconforme vergoedingen)</a:t>
            </a:r>
          </a:p>
          <a:p>
            <a:pPr lvl="1">
              <a:buFont typeface="Wingdings" pitchFamily="2" charset="2"/>
              <a:buChar char="§"/>
            </a:pPr>
            <a:r>
              <a:rPr lang="nl-BE" dirty="0" smtClean="0"/>
              <a:t>Groepsverzekering</a:t>
            </a:r>
          </a:p>
          <a:p>
            <a:pPr lvl="1">
              <a:buFont typeface="Wingdings" pitchFamily="2" charset="2"/>
              <a:buChar char="§"/>
            </a:pPr>
            <a:r>
              <a:rPr lang="nl-BE" dirty="0" smtClean="0"/>
              <a:t>Fiscaal geïnspireerde afschrijvingen  </a:t>
            </a:r>
          </a:p>
          <a:p>
            <a:pPr lvl="1">
              <a:buFont typeface="Wingdings" pitchFamily="2" charset="2"/>
              <a:buChar char="§"/>
            </a:pPr>
            <a:r>
              <a:rPr lang="nl-BE" dirty="0" err="1" smtClean="0"/>
              <a:t>Privé-gerelateerde</a:t>
            </a:r>
            <a:r>
              <a:rPr lang="nl-BE" dirty="0" smtClean="0"/>
              <a:t> uitgaven</a:t>
            </a:r>
          </a:p>
          <a:p>
            <a:pPr lvl="1">
              <a:buFont typeface="Wingdings" pitchFamily="2" charset="2"/>
              <a:buChar char="§"/>
            </a:pPr>
            <a:r>
              <a:rPr lang="nl-BE" dirty="0" smtClean="0"/>
              <a:t>…</a:t>
            </a:r>
          </a:p>
          <a:p>
            <a:pPr lvl="1">
              <a:buNone/>
            </a:pPr>
            <a:r>
              <a:rPr lang="nl-BE" dirty="0" err="1" smtClean="0"/>
              <a:t>Screening</a:t>
            </a:r>
            <a:r>
              <a:rPr lang="nl-BE" dirty="0" smtClean="0"/>
              <a:t> van kosten (en opbrengsten) </a:t>
            </a:r>
            <a:r>
              <a:rPr lang="nl-BE" dirty="0" smtClean="0">
                <a:sym typeface="Wingdings" pitchFamily="2" charset="2"/>
              </a:rPr>
              <a:t> gecorrigeerd resultaat</a:t>
            </a:r>
            <a:endParaRPr lang="nl-BE" dirty="0" smtClean="0"/>
          </a:p>
          <a:p>
            <a:pPr>
              <a:buFont typeface="Arial" pitchFamily="34" charset="0"/>
              <a:buChar char="•"/>
            </a:pPr>
            <a:r>
              <a:rPr lang="nl-BE" sz="1800" dirty="0" smtClean="0"/>
              <a:t>Indien groep met meerdere vennootschappen: gebeuren de transacties binnen de groep aan marktconforme voorwaarden?</a:t>
            </a:r>
          </a:p>
          <a:p>
            <a:endParaRPr lang="nl-BE" sz="1800" dirty="0" smtClean="0"/>
          </a:p>
        </p:txBody>
      </p:sp>
      <p:pic>
        <p:nvPicPr>
          <p:cNvPr id="4" name="Afbeelding 3" descr="logoVARAFI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8600" y="5933058"/>
            <a:ext cx="1143001" cy="10810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400" b="1" dirty="0" smtClean="0"/>
              <a:t/>
            </a:r>
            <a:br>
              <a:rPr lang="nl-BE" sz="2400" b="1" dirty="0" smtClean="0"/>
            </a:br>
            <a:endParaRPr lang="nl-BE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r>
              <a:rPr lang="nl-BE" sz="1800" b="1" dirty="0" smtClean="0"/>
              <a:t>Wit</a:t>
            </a:r>
            <a:endParaRPr lang="nl-BE" sz="1800" dirty="0" smtClean="0"/>
          </a:p>
          <a:p>
            <a:r>
              <a:rPr lang="nl-BE" sz="1800" dirty="0" smtClean="0"/>
              <a:t>• Is basiselement voor de waardebepaling door de kandidaat-koper</a:t>
            </a:r>
          </a:p>
          <a:p>
            <a:endParaRPr lang="nl-BE" sz="1800" dirty="0" smtClean="0"/>
          </a:p>
          <a:p>
            <a:r>
              <a:rPr lang="nl-BE" sz="1800" b="1" dirty="0" smtClean="0"/>
              <a:t>Grijs</a:t>
            </a:r>
          </a:p>
          <a:p>
            <a:r>
              <a:rPr lang="nl-BE" sz="1800" dirty="0" smtClean="0"/>
              <a:t>• Maatregelen uit het verleden om belastbare basis te verlagen  =&gt; </a:t>
            </a:r>
          </a:p>
          <a:p>
            <a:r>
              <a:rPr lang="nl-BE" sz="1800" dirty="0" smtClean="0"/>
              <a:t>  aantoonbaar </a:t>
            </a:r>
            <a:r>
              <a:rPr lang="nl-BE" sz="1800" dirty="0" smtClean="0">
                <a:sym typeface="Wingdings" pitchFamily="2" charset="2"/>
              </a:rPr>
              <a:t> </a:t>
            </a:r>
            <a:r>
              <a:rPr lang="nl-BE" sz="1800" dirty="0" smtClean="0"/>
              <a:t>Noodzaakt een correctie van de rekeningen</a:t>
            </a:r>
          </a:p>
          <a:p>
            <a:endParaRPr lang="nl-BE" sz="1800" b="1" dirty="0" smtClean="0"/>
          </a:p>
          <a:p>
            <a:r>
              <a:rPr lang="nl-BE" sz="1800" b="1" dirty="0" smtClean="0"/>
              <a:t>“Alternatieve” inkomsten</a:t>
            </a:r>
          </a:p>
          <a:p>
            <a:r>
              <a:rPr lang="nl-BE" sz="1800" dirty="0" smtClean="0"/>
              <a:t>• Wordt negatief in aanmerking genomen (mogelijk </a:t>
            </a:r>
            <a:r>
              <a:rPr lang="nl-BE" sz="1800" dirty="0" err="1" smtClean="0"/>
              <a:t>dealbreaker</a:t>
            </a:r>
            <a:r>
              <a:rPr lang="nl-BE" sz="1800" dirty="0" smtClean="0"/>
              <a:t>)</a:t>
            </a:r>
          </a:p>
          <a:p>
            <a:endParaRPr lang="nl-BE" sz="2000" dirty="0" smtClean="0"/>
          </a:p>
          <a:p>
            <a:endParaRPr lang="nl-BE" dirty="0" smtClean="0"/>
          </a:p>
          <a:p>
            <a:endParaRPr lang="nl-BE" dirty="0"/>
          </a:p>
        </p:txBody>
      </p:sp>
      <p:pic>
        <p:nvPicPr>
          <p:cNvPr id="4" name="Afbeelding 3" descr="logoVARAFI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8600" y="5933058"/>
            <a:ext cx="1143001" cy="10810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200" dirty="0" smtClean="0"/>
              <a:t>4.  </a:t>
            </a:r>
            <a:r>
              <a:rPr lang="nl-BE" sz="3200" b="1" dirty="0" smtClean="0"/>
              <a:t>Uitbouw organisatie</a:t>
            </a:r>
            <a:r>
              <a:rPr lang="nl-BE" b="1" dirty="0" smtClean="0"/>
              <a:t/>
            </a:r>
            <a:br>
              <a:rPr lang="nl-BE" b="1" dirty="0" smtClean="0"/>
            </a:b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b="1" dirty="0" smtClean="0"/>
          </a:p>
          <a:p>
            <a:pPr>
              <a:buFont typeface="Arial" pitchFamily="34" charset="0"/>
              <a:buChar char="•"/>
            </a:pPr>
            <a:r>
              <a:rPr lang="nl-BE" sz="1800" dirty="0" smtClean="0"/>
              <a:t>Noodzaak van een stabiel uitgebouwde  organisatie</a:t>
            </a:r>
          </a:p>
          <a:p>
            <a:pPr>
              <a:buFont typeface="Arial" pitchFamily="34" charset="0"/>
              <a:buChar char="•"/>
            </a:pPr>
            <a:endParaRPr lang="nl-BE" sz="1800" dirty="0" smtClean="0"/>
          </a:p>
          <a:p>
            <a:pPr>
              <a:buFont typeface="Arial" pitchFamily="34" charset="0"/>
              <a:buChar char="•"/>
            </a:pPr>
            <a:r>
              <a:rPr lang="nl-BE" sz="1800" dirty="0" smtClean="0"/>
              <a:t>Bekwame en gemotiveerd personeel</a:t>
            </a:r>
          </a:p>
          <a:p>
            <a:pPr>
              <a:buFont typeface="Arial" pitchFamily="34" charset="0"/>
              <a:buChar char="•"/>
            </a:pPr>
            <a:endParaRPr lang="nl-BE" sz="1800" dirty="0" smtClean="0"/>
          </a:p>
          <a:p>
            <a:pPr>
              <a:buFont typeface="Arial" pitchFamily="34" charset="0"/>
              <a:buChar char="•"/>
            </a:pPr>
            <a:r>
              <a:rPr lang="nl-BE" sz="1800" dirty="0" smtClean="0"/>
              <a:t>Met voldoende verantwoordelijkheden</a:t>
            </a:r>
          </a:p>
          <a:p>
            <a:pPr>
              <a:buFont typeface="Arial" pitchFamily="34" charset="0"/>
              <a:buChar char="•"/>
            </a:pPr>
            <a:endParaRPr lang="nl-BE" sz="1800" dirty="0" smtClean="0"/>
          </a:p>
          <a:p>
            <a:pPr>
              <a:buFont typeface="Arial" pitchFamily="34" charset="0"/>
              <a:buChar char="•"/>
            </a:pPr>
            <a:r>
              <a:rPr lang="nl-BE" sz="1800" dirty="0" smtClean="0"/>
              <a:t>Geen </a:t>
            </a:r>
            <a:r>
              <a:rPr lang="nl-BE" sz="1800" dirty="0" err="1" smtClean="0"/>
              <a:t>one</a:t>
            </a:r>
            <a:r>
              <a:rPr lang="nl-BE" sz="1800" dirty="0" smtClean="0"/>
              <a:t> man show </a:t>
            </a:r>
          </a:p>
          <a:p>
            <a:endParaRPr lang="nl-BE" dirty="0" smtClean="0"/>
          </a:p>
        </p:txBody>
      </p:sp>
      <p:pic>
        <p:nvPicPr>
          <p:cNvPr id="4" name="Afbeelding 3" descr="logoVARAFI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8600" y="5933058"/>
            <a:ext cx="1143001" cy="10810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200" dirty="0" smtClean="0"/>
              <a:t>5. </a:t>
            </a:r>
            <a:r>
              <a:rPr lang="nl-BE" sz="3200" b="1" dirty="0" smtClean="0"/>
              <a:t>Activiteit</a:t>
            </a:r>
            <a:r>
              <a:rPr lang="nl-BE" b="1" dirty="0" smtClean="0"/>
              <a:t/>
            </a:r>
            <a:br>
              <a:rPr lang="nl-BE" b="1" dirty="0" smtClean="0"/>
            </a:b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pPr>
              <a:buFont typeface="Arial" pitchFamily="34" charset="0"/>
              <a:buChar char="•"/>
            </a:pPr>
            <a:r>
              <a:rPr lang="nl-BE" sz="1800" dirty="0" smtClean="0"/>
              <a:t>Is er een strategie voorhanden ?</a:t>
            </a:r>
          </a:p>
          <a:p>
            <a:pPr>
              <a:buFont typeface="Arial" pitchFamily="34" charset="0"/>
              <a:buChar char="•"/>
            </a:pPr>
            <a:r>
              <a:rPr lang="nl-BE" sz="1800" dirty="0" smtClean="0"/>
              <a:t>Spreiding:</a:t>
            </a:r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cliënten en/leveranciers</a:t>
            </a:r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Geografische spreiding</a:t>
            </a:r>
          </a:p>
          <a:p>
            <a:pPr>
              <a:buFont typeface="Arial" pitchFamily="34" charset="0"/>
              <a:buChar char="•"/>
            </a:pPr>
            <a:r>
              <a:rPr lang="nl-BE" sz="1800" dirty="0" smtClean="0"/>
              <a:t>Cyclisch karakter van de activiteiten reduceren</a:t>
            </a:r>
          </a:p>
          <a:p>
            <a:pPr>
              <a:buFont typeface="Arial" pitchFamily="34" charset="0"/>
              <a:buChar char="•"/>
            </a:pPr>
            <a:r>
              <a:rPr lang="nl-BE" sz="1800" dirty="0" smtClean="0"/>
              <a:t>Randactiviteiten die niets te maken hebben met de hoofdactiviteit proberen af te splitsen</a:t>
            </a:r>
          </a:p>
          <a:p>
            <a:endParaRPr lang="nl-BE" dirty="0"/>
          </a:p>
        </p:txBody>
      </p:sp>
      <p:pic>
        <p:nvPicPr>
          <p:cNvPr id="4" name="Afbeelding 3" descr="logoVARAFI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8600" y="5933058"/>
            <a:ext cx="1143001" cy="10810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200" dirty="0" smtClean="0"/>
              <a:t>6. </a:t>
            </a:r>
            <a:r>
              <a:rPr lang="nl-BE" sz="3200" b="1" dirty="0" smtClean="0"/>
              <a:t>Geschillen/risico’s</a:t>
            </a:r>
            <a:endParaRPr lang="nl-BE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l-BE" dirty="0" smtClean="0"/>
          </a:p>
          <a:p>
            <a:r>
              <a:rPr lang="nl-BE" sz="1800" dirty="0" smtClean="0"/>
              <a:t>Inventarisatie van alle mogelijke risico’s, claims, </a:t>
            </a:r>
            <a:r>
              <a:rPr lang="nl-BE" sz="1800" dirty="0" err="1" smtClean="0"/>
              <a:t>litiges</a:t>
            </a:r>
            <a:r>
              <a:rPr lang="nl-BE" sz="1800" dirty="0" smtClean="0"/>
              <a:t> </a:t>
            </a:r>
          </a:p>
          <a:p>
            <a:endParaRPr lang="nl-BE" sz="1800" dirty="0" smtClean="0"/>
          </a:p>
          <a:p>
            <a:r>
              <a:rPr lang="nl-BE" sz="1800" dirty="0" smtClean="0">
                <a:sym typeface="Wingdings" pitchFamily="2" charset="2"/>
              </a:rPr>
              <a:t></a:t>
            </a:r>
            <a:r>
              <a:rPr lang="nl-BE" sz="1800" dirty="0" smtClean="0"/>
              <a:t>Proberen op voorhand op te lossen</a:t>
            </a:r>
          </a:p>
          <a:p>
            <a:r>
              <a:rPr lang="nl-BE" sz="1800" dirty="0" smtClean="0">
                <a:sym typeface="Wingdings" pitchFamily="2" charset="2"/>
              </a:rPr>
              <a:t> indien nodig provisies aanleggen</a:t>
            </a:r>
            <a:endParaRPr lang="nl-BE" sz="1800" dirty="0"/>
          </a:p>
        </p:txBody>
      </p:sp>
      <p:pic>
        <p:nvPicPr>
          <p:cNvPr id="4" name="Afbeelding 3" descr="logoVARAFI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8600" y="5933058"/>
            <a:ext cx="1143001" cy="10810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800" dirty="0" smtClean="0"/>
              <a:t>7. </a:t>
            </a:r>
            <a:r>
              <a:rPr lang="nl-BE" sz="2800" b="1" dirty="0" smtClean="0"/>
              <a:t>Vergunningen/erkenningen/attesten</a:t>
            </a:r>
            <a:r>
              <a:rPr lang="nl-BE" b="1" dirty="0" smtClean="0"/>
              <a:t/>
            </a:r>
            <a:br>
              <a:rPr lang="nl-BE" b="1" dirty="0" smtClean="0"/>
            </a:b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pPr>
              <a:buFont typeface="Arial" pitchFamily="34" charset="0"/>
              <a:buChar char="•"/>
            </a:pPr>
            <a:r>
              <a:rPr lang="nl-BE" sz="1800" dirty="0" smtClean="0"/>
              <a:t>Looptijd  vergunningen - eventueel reeds vroeger de hernieuwing aanvragen</a:t>
            </a:r>
          </a:p>
          <a:p>
            <a:pPr>
              <a:buFont typeface="Arial" pitchFamily="34" charset="0"/>
              <a:buChar char="•"/>
            </a:pPr>
            <a:endParaRPr lang="nl-BE" sz="1800" dirty="0" smtClean="0"/>
          </a:p>
          <a:p>
            <a:pPr>
              <a:buFont typeface="Arial" pitchFamily="34" charset="0"/>
              <a:buChar char="•"/>
            </a:pPr>
            <a:r>
              <a:rPr lang="nl-BE" sz="1800" dirty="0" smtClean="0"/>
              <a:t>milieu-attest:</a:t>
            </a:r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bij verkoop van aandelen waar gebouw gewoon mee gaat strikt gezien niet nodig.</a:t>
            </a:r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koper zal evenwel zeker willen zijn dat er geen (bodem)verontreiniging is.</a:t>
            </a:r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Beter op voorhand nagaan (desnoods met bodemonderzoek) </a:t>
            </a:r>
            <a:r>
              <a:rPr lang="nl-BE" dirty="0" smtClean="0">
                <a:sym typeface="Wingdings" pitchFamily="2" charset="2"/>
              </a:rPr>
              <a:t></a:t>
            </a:r>
            <a:r>
              <a:rPr lang="nl-BE" dirty="0" smtClean="0"/>
              <a:t> zal proces versnellen.</a:t>
            </a:r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is maar 2 jaar geldig!</a:t>
            </a:r>
          </a:p>
          <a:p>
            <a:pPr>
              <a:buFont typeface="Arial" pitchFamily="34" charset="0"/>
              <a:buChar char="•"/>
            </a:pPr>
            <a:endParaRPr lang="nl-BE" dirty="0" smtClean="0"/>
          </a:p>
          <a:p>
            <a:pPr>
              <a:buNone/>
            </a:pPr>
            <a:endParaRPr lang="nl-BE" dirty="0" smtClean="0"/>
          </a:p>
          <a:p>
            <a:endParaRPr lang="nl-BE" dirty="0"/>
          </a:p>
        </p:txBody>
      </p:sp>
      <p:pic>
        <p:nvPicPr>
          <p:cNvPr id="4" name="Afbeelding 3" descr="logoVARAFI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8600" y="5933058"/>
            <a:ext cx="1143001" cy="10810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200" dirty="0" smtClean="0"/>
              <a:t>8. </a:t>
            </a:r>
            <a:r>
              <a:rPr lang="nl-BE" sz="3200" b="1" dirty="0" err="1" smtClean="0"/>
              <a:t>Going</a:t>
            </a:r>
            <a:r>
              <a:rPr lang="nl-BE" sz="3200" b="1" dirty="0" smtClean="0"/>
              <a:t> concern</a:t>
            </a:r>
            <a:r>
              <a:rPr lang="nl-BE" b="1" dirty="0" smtClean="0"/>
              <a:t/>
            </a:r>
            <a:br>
              <a:rPr lang="nl-BE" b="1" dirty="0" smtClean="0"/>
            </a:b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endParaRPr lang="nl-BE" b="1" u="sng" dirty="0" smtClean="0"/>
          </a:p>
          <a:p>
            <a:r>
              <a:rPr lang="nl-BE" sz="1800" dirty="0" smtClean="0"/>
              <a:t>Tijdens het overnameproces: gewoon verder doen</a:t>
            </a:r>
          </a:p>
          <a:p>
            <a:endParaRPr lang="nl-BE" sz="1800" dirty="0" smtClean="0"/>
          </a:p>
          <a:p>
            <a:r>
              <a:rPr lang="nl-BE" sz="1800" dirty="0" smtClean="0"/>
              <a:t>⇒Blijven investeren</a:t>
            </a:r>
          </a:p>
          <a:p>
            <a:r>
              <a:rPr lang="nl-BE" sz="1800" dirty="0" smtClean="0"/>
              <a:t>⇒Blijven prospecteren – orderportefeuille in stand houden</a:t>
            </a:r>
          </a:p>
          <a:p>
            <a:endParaRPr lang="nl-BE" dirty="0"/>
          </a:p>
        </p:txBody>
      </p:sp>
      <p:pic>
        <p:nvPicPr>
          <p:cNvPr id="4" name="Afbeelding 3" descr="logoVARAFI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8600" y="5933058"/>
            <a:ext cx="1143001" cy="10810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200" dirty="0" smtClean="0"/>
              <a:t>9. </a:t>
            </a:r>
            <a:r>
              <a:rPr lang="nl-BE" sz="3200" b="1" dirty="0" smtClean="0"/>
              <a:t>Verhandelbaarheid van aandelen</a:t>
            </a:r>
            <a:r>
              <a:rPr lang="nl-BE" b="1" dirty="0" smtClean="0"/>
              <a:t/>
            </a:r>
            <a:br>
              <a:rPr lang="nl-BE" b="1" dirty="0" smtClean="0"/>
            </a:b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pPr>
              <a:buNone/>
            </a:pPr>
            <a:endParaRPr lang="nl-BE" dirty="0" smtClean="0"/>
          </a:p>
          <a:p>
            <a:r>
              <a:rPr lang="nl-BE" sz="1800" dirty="0" smtClean="0">
                <a:sym typeface="Wingdings" pitchFamily="2" charset="2"/>
              </a:rPr>
              <a:t></a:t>
            </a:r>
            <a:r>
              <a:rPr lang="nl-BE" sz="1800" dirty="0" smtClean="0"/>
              <a:t> geen voorkooprechten?</a:t>
            </a:r>
          </a:p>
          <a:p>
            <a:r>
              <a:rPr lang="nl-BE" sz="1800" dirty="0" smtClean="0">
                <a:sym typeface="Wingdings" pitchFamily="2" charset="2"/>
              </a:rPr>
              <a:t> geen aandeelhouders- of statutaire belemmeringen?</a:t>
            </a:r>
            <a:endParaRPr lang="nl-BE" sz="1800" dirty="0" smtClean="0"/>
          </a:p>
          <a:p>
            <a:r>
              <a:rPr lang="nl-BE" sz="1800" dirty="0" smtClean="0">
                <a:sym typeface="Wingdings" pitchFamily="2" charset="2"/>
              </a:rPr>
              <a:t> </a:t>
            </a:r>
            <a:r>
              <a:rPr lang="nl-BE" sz="1800" dirty="0" smtClean="0"/>
              <a:t>niet in pand gegeven?</a:t>
            </a:r>
          </a:p>
          <a:p>
            <a:r>
              <a:rPr lang="nl-BE" sz="1800" dirty="0" smtClean="0">
                <a:sym typeface="Wingdings" pitchFamily="2" charset="2"/>
              </a:rPr>
              <a:t></a:t>
            </a:r>
            <a:r>
              <a:rPr lang="nl-BE" sz="1800" dirty="0" smtClean="0"/>
              <a:t> geen vruchtgebruik?</a:t>
            </a:r>
            <a:endParaRPr lang="nl-BE" sz="1800" dirty="0"/>
          </a:p>
        </p:txBody>
      </p:sp>
      <p:pic>
        <p:nvPicPr>
          <p:cNvPr id="4" name="Afbeelding 3" descr="logoVARAFI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8600" y="5933058"/>
            <a:ext cx="1143001" cy="10810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200" dirty="0" smtClean="0"/>
              <a:t>4. Actoren bij een overname</a:t>
            </a:r>
            <a:endParaRPr lang="nl-BE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r>
              <a:rPr lang="nl-BE" sz="1800" b="1" dirty="0" smtClean="0"/>
              <a:t>Overname = </a:t>
            </a:r>
            <a:r>
              <a:rPr lang="nl-BE" sz="1800" b="1" i="1" dirty="0" smtClean="0"/>
              <a:t>TEAMWORK :</a:t>
            </a:r>
          </a:p>
          <a:p>
            <a:pPr>
              <a:buNone/>
            </a:pPr>
            <a:endParaRPr lang="nl-BE" sz="1800" dirty="0" smtClean="0"/>
          </a:p>
          <a:p>
            <a:pPr>
              <a:buNone/>
            </a:pPr>
            <a:r>
              <a:rPr lang="nl-BE" sz="1800" dirty="0" smtClean="0"/>
              <a:t>	overnamebemiddelaar= SCHERM =coördinator </a:t>
            </a:r>
          </a:p>
          <a:p>
            <a:pPr lvl="1"/>
            <a:endParaRPr lang="nl-BE" dirty="0" smtClean="0"/>
          </a:p>
          <a:p>
            <a:pPr lvl="1">
              <a:buNone/>
            </a:pPr>
            <a:r>
              <a:rPr lang="nl-BE" dirty="0" smtClean="0"/>
              <a:t>	A. Juristen/advocaten -&gt; ervaring in de materie is een MUST</a:t>
            </a:r>
          </a:p>
          <a:p>
            <a:pPr>
              <a:buNone/>
            </a:pPr>
            <a:r>
              <a:rPr lang="nl-BE" sz="1800" dirty="0" smtClean="0"/>
              <a:t>	       B. Accountants -&gt; zeer belangrijk = vertrouwenspersoon</a:t>
            </a:r>
          </a:p>
          <a:p>
            <a:pPr>
              <a:buNone/>
            </a:pPr>
            <a:r>
              <a:rPr lang="nl-BE" sz="1800" dirty="0" smtClean="0"/>
              <a:t>	       C. Revisoren, auditoren, notaris</a:t>
            </a:r>
          </a:p>
          <a:p>
            <a:endParaRPr lang="nl-BE" dirty="0" smtClean="0"/>
          </a:p>
        </p:txBody>
      </p:sp>
      <p:pic>
        <p:nvPicPr>
          <p:cNvPr id="4" name="Afbeelding 3" descr="logoVARAFI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8600" y="5933058"/>
            <a:ext cx="1143001" cy="10810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200" dirty="0" smtClean="0"/>
              <a:t>1. Inleiding</a:t>
            </a:r>
            <a:endParaRPr lang="nl-BE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95300" y="1866900"/>
            <a:ext cx="8915400" cy="4776788"/>
          </a:xfrm>
        </p:spPr>
        <p:txBody>
          <a:bodyPr/>
          <a:lstStyle/>
          <a:p>
            <a:pPr>
              <a:buNone/>
            </a:pPr>
            <a:endParaRPr lang="nl-BE" sz="2000" dirty="0" smtClean="0"/>
          </a:p>
          <a:p>
            <a:pPr>
              <a:buNone/>
            </a:pPr>
            <a:r>
              <a:rPr lang="nl-BE" sz="2000" dirty="0" smtClean="0"/>
              <a:t>Verkoop van een bedrijf :</a:t>
            </a:r>
          </a:p>
          <a:p>
            <a:pPr>
              <a:buFont typeface="Arial" pitchFamily="34" charset="0"/>
              <a:buChar char="•"/>
            </a:pPr>
            <a:endParaRPr lang="nl-BE" sz="2000" dirty="0" smtClean="0"/>
          </a:p>
          <a:p>
            <a:pPr>
              <a:buFont typeface="Arial" pitchFamily="34" charset="0"/>
              <a:buChar char="•"/>
            </a:pPr>
            <a:r>
              <a:rPr lang="nl-BE" sz="1800" dirty="0" smtClean="0"/>
              <a:t>Is psychologisch een zware beslissing, veelal </a:t>
            </a:r>
            <a:r>
              <a:rPr lang="nl-BE" sz="1800" dirty="0" err="1" smtClean="0"/>
              <a:t>éénmalig</a:t>
            </a:r>
            <a:endParaRPr lang="nl-BE" sz="1800" dirty="0" smtClean="0"/>
          </a:p>
          <a:p>
            <a:pPr>
              <a:buFont typeface="Arial" pitchFamily="34" charset="0"/>
              <a:buChar char="•"/>
            </a:pPr>
            <a:endParaRPr lang="nl-BE" sz="1800" dirty="0" smtClean="0"/>
          </a:p>
          <a:p>
            <a:pPr>
              <a:buFont typeface="Arial" pitchFamily="34" charset="0"/>
              <a:buChar char="•"/>
            </a:pPr>
            <a:r>
              <a:rPr lang="nl-BE" sz="1800" dirty="0" smtClean="0"/>
              <a:t>Goede voorbereiding verkoop is noodzakelijk</a:t>
            </a:r>
          </a:p>
          <a:p>
            <a:pPr>
              <a:buFont typeface="Arial" pitchFamily="34" charset="0"/>
              <a:buChar char="•"/>
            </a:pPr>
            <a:endParaRPr lang="nl-BE" sz="1800" dirty="0" smtClean="0"/>
          </a:p>
          <a:p>
            <a:pPr>
              <a:buFont typeface="Arial" pitchFamily="34" charset="0"/>
              <a:buChar char="•"/>
            </a:pPr>
            <a:r>
              <a:rPr lang="nl-BE" sz="1800" dirty="0" smtClean="0"/>
              <a:t>Bedrijf dient “verkoopsklaar” gemaakt te worden (kan 1-5 jaar duren)</a:t>
            </a:r>
          </a:p>
          <a:p>
            <a:pPr>
              <a:buFont typeface="Arial" pitchFamily="34" charset="0"/>
              <a:buChar char="•"/>
            </a:pPr>
            <a:endParaRPr lang="nl-BE" sz="1800" dirty="0" smtClean="0"/>
          </a:p>
          <a:p>
            <a:pPr>
              <a:buFont typeface="Arial" pitchFamily="34" charset="0"/>
              <a:buChar char="•"/>
            </a:pPr>
            <a:r>
              <a:rPr lang="nl-BE" sz="1800" dirty="0" smtClean="0"/>
              <a:t>Verkoop is een complex  proces  (financieel, sociaal, fiscaal, juridisch, psychologisch…)</a:t>
            </a:r>
          </a:p>
          <a:p>
            <a:endParaRPr lang="nl-BE" sz="1600" dirty="0"/>
          </a:p>
        </p:txBody>
      </p:sp>
      <p:pic>
        <p:nvPicPr>
          <p:cNvPr id="4" name="Afbeelding 3" descr="logoVARAFI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8600" y="5933058"/>
            <a:ext cx="1143001" cy="10810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b="1" dirty="0" smtClean="0"/>
          </a:p>
          <a:p>
            <a:pPr>
              <a:buNone/>
            </a:pPr>
            <a:r>
              <a:rPr lang="nl-BE" sz="1800" b="1" dirty="0" smtClean="0"/>
              <a:t>A. Overnamebemiddelaar </a:t>
            </a:r>
          </a:p>
          <a:p>
            <a:endParaRPr lang="nl-BE" sz="1800" b="1" dirty="0" smtClean="0"/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Scherm  tussen koper en verkoper: tegengestelde belangen</a:t>
            </a:r>
          </a:p>
          <a:p>
            <a:pPr>
              <a:buFont typeface="Arial" pitchFamily="34" charset="0"/>
              <a:buChar char="•"/>
            </a:pPr>
            <a:endParaRPr lang="nl-BE" sz="1800" dirty="0" smtClean="0"/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Partijen emotioneel te sterk betrokken</a:t>
            </a:r>
          </a:p>
          <a:p>
            <a:pPr>
              <a:buFont typeface="Arial" pitchFamily="34" charset="0"/>
              <a:buChar char="•"/>
            </a:pPr>
            <a:endParaRPr lang="nl-BE" sz="1800" dirty="0" smtClean="0"/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Expert in complexe materie </a:t>
            </a:r>
          </a:p>
          <a:p>
            <a:pPr>
              <a:buFont typeface="Arial" pitchFamily="34" charset="0"/>
              <a:buChar char="•"/>
            </a:pPr>
            <a:endParaRPr lang="nl-BE" sz="1800" dirty="0" smtClean="0"/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opbouwende diplomatie is het bindmiddel om de transactie tot stand te brengen</a:t>
            </a:r>
          </a:p>
          <a:p>
            <a:pPr>
              <a:buFont typeface="Arial" pitchFamily="34" charset="0"/>
              <a:buChar char="•"/>
            </a:pPr>
            <a:endParaRPr lang="nl-BE" sz="1800" dirty="0" smtClean="0"/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Netwerk van verkoper;</a:t>
            </a:r>
          </a:p>
          <a:p>
            <a:pPr>
              <a:buFont typeface="Arial" pitchFamily="34" charset="0"/>
              <a:buChar char="•"/>
            </a:pPr>
            <a:endParaRPr lang="nl-BE" sz="1800" dirty="0" smtClean="0"/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coördinatievaardigheden  zijn vereist = orkestmeester</a:t>
            </a:r>
          </a:p>
          <a:p>
            <a:endParaRPr lang="nl-BE" dirty="0"/>
          </a:p>
        </p:txBody>
      </p:sp>
      <p:pic>
        <p:nvPicPr>
          <p:cNvPr id="4" name="Afbeelding 3" descr="logoVARAFI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8600" y="5933058"/>
            <a:ext cx="1143001" cy="10810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l-BE" dirty="0" smtClean="0"/>
          </a:p>
          <a:p>
            <a:r>
              <a:rPr lang="nl-BE" sz="1800" b="1" dirty="0" smtClean="0"/>
              <a:t>B. Juristen</a:t>
            </a:r>
          </a:p>
          <a:p>
            <a:endParaRPr lang="nl-BE" b="1" u="sng" dirty="0" smtClean="0"/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Juridisch kader essentieel</a:t>
            </a:r>
          </a:p>
          <a:p>
            <a:pPr lvl="1">
              <a:buFont typeface="Arial" pitchFamily="34" charset="0"/>
              <a:buChar char="•"/>
            </a:pPr>
            <a:endParaRPr lang="nl-BE" dirty="0" smtClean="0"/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Juristen op juiste tijdstip bij het proces betrekken: niet te vroeg, doch vroeg genoeg (bij vastlegging krijtlijnen van overname)</a:t>
            </a:r>
          </a:p>
          <a:p>
            <a:pPr lvl="1">
              <a:buFont typeface="Arial" pitchFamily="34" charset="0"/>
              <a:buChar char="•"/>
            </a:pPr>
            <a:endParaRPr lang="nl-BE" dirty="0" smtClean="0"/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Kies dealmakers en geen dealbrekers</a:t>
            </a:r>
          </a:p>
          <a:p>
            <a:pPr>
              <a:buNone/>
            </a:pPr>
            <a:endParaRPr lang="nl-BE" dirty="0" smtClean="0"/>
          </a:p>
          <a:p>
            <a:endParaRPr lang="nl-BE" dirty="0" smtClean="0"/>
          </a:p>
        </p:txBody>
      </p:sp>
      <p:pic>
        <p:nvPicPr>
          <p:cNvPr id="4" name="Afbeelding 3" descr="logoVARAFI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8600" y="5933058"/>
            <a:ext cx="1143001" cy="10810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r>
              <a:rPr lang="nl-BE" sz="1800" b="1" dirty="0" smtClean="0"/>
              <a:t>C.  Boekhouder/accountant </a:t>
            </a:r>
          </a:p>
          <a:p>
            <a:endParaRPr lang="nl-BE" sz="1800" dirty="0" smtClean="0"/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Vertrouwenspersoon tussen accountant en verkoper/koper</a:t>
            </a:r>
          </a:p>
          <a:p>
            <a:pPr lvl="1">
              <a:buFont typeface="Arial" pitchFamily="34" charset="0"/>
              <a:buChar char="•"/>
            </a:pPr>
            <a:endParaRPr lang="nl-BE" dirty="0" smtClean="0"/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Voorbereiding : </a:t>
            </a:r>
            <a:r>
              <a:rPr lang="nl-BE" dirty="0" err="1" smtClean="0"/>
              <a:t>pre-audit</a:t>
            </a:r>
            <a:endParaRPr lang="nl-BE" dirty="0" smtClean="0"/>
          </a:p>
          <a:p>
            <a:pPr lvl="1">
              <a:buFont typeface="Arial" pitchFamily="34" charset="0"/>
              <a:buChar char="•"/>
            </a:pPr>
            <a:endParaRPr lang="nl-BE" dirty="0" smtClean="0"/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zorgt voor juiste en adequate info tijdens ganse proces</a:t>
            </a:r>
          </a:p>
          <a:p>
            <a:pPr lvl="1">
              <a:buFont typeface="Arial" pitchFamily="34" charset="0"/>
              <a:buChar char="•"/>
            </a:pPr>
            <a:endParaRPr lang="nl-BE" dirty="0" smtClean="0"/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Overnameprocessen steunen op cijfers die voor overnemers, financiers en bankiers geloofwaardig moeten zijn. </a:t>
            </a:r>
          </a:p>
          <a:p>
            <a:endParaRPr lang="nl-BE" dirty="0"/>
          </a:p>
        </p:txBody>
      </p:sp>
      <p:pic>
        <p:nvPicPr>
          <p:cNvPr id="4" name="Afbeelding 3" descr="logoVARAFI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8600" y="5933058"/>
            <a:ext cx="1143001" cy="10810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200" dirty="0" smtClean="0"/>
              <a:t>5. Valkuilen</a:t>
            </a:r>
            <a:endParaRPr lang="nl-BE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pPr>
              <a:buFont typeface="Arial" pitchFamily="34" charset="0"/>
              <a:buChar char="•"/>
            </a:pPr>
            <a:r>
              <a:rPr lang="nl-BE" sz="1800" dirty="0" smtClean="0"/>
              <a:t>Verkopers: niet  “</a:t>
            </a:r>
            <a:r>
              <a:rPr lang="nl-BE" sz="1800" dirty="0" err="1" smtClean="0"/>
              <a:t>able</a:t>
            </a:r>
            <a:r>
              <a:rPr lang="nl-BE" sz="1800" dirty="0" smtClean="0"/>
              <a:t>” and “</a:t>
            </a:r>
            <a:r>
              <a:rPr lang="nl-BE" sz="1800" dirty="0" err="1" smtClean="0"/>
              <a:t>willing</a:t>
            </a:r>
            <a:r>
              <a:rPr lang="nl-BE" sz="1800" dirty="0" smtClean="0"/>
              <a:t>”.</a:t>
            </a:r>
          </a:p>
          <a:p>
            <a:pPr>
              <a:buFont typeface="Arial" pitchFamily="34" charset="0"/>
              <a:buChar char="•"/>
            </a:pPr>
            <a:endParaRPr lang="nl-BE" sz="1800" dirty="0" smtClean="0"/>
          </a:p>
          <a:p>
            <a:pPr>
              <a:buNone/>
            </a:pPr>
            <a:r>
              <a:rPr lang="nl-BE" sz="1800" dirty="0" smtClean="0"/>
              <a:t>   - </a:t>
            </a:r>
            <a:r>
              <a:rPr lang="nl-BE" sz="1800" dirty="0" err="1" smtClean="0"/>
              <a:t>Able</a:t>
            </a:r>
            <a:r>
              <a:rPr lang="nl-BE" sz="1800" dirty="0" smtClean="0"/>
              <a:t> : niet bevoegd om te verkopen.</a:t>
            </a:r>
          </a:p>
          <a:p>
            <a:r>
              <a:rPr lang="nl-BE" sz="1800" dirty="0" smtClean="0"/>
              <a:t>  voorbeeld: voorkooprechten, onenigheid binnen aandeelhouders</a:t>
            </a:r>
          </a:p>
          <a:p>
            <a:pPr>
              <a:buNone/>
            </a:pPr>
            <a:r>
              <a:rPr lang="nl-BE" sz="1800" dirty="0" smtClean="0"/>
              <a:t>    - niet </a:t>
            </a:r>
            <a:r>
              <a:rPr lang="nl-BE" sz="1800" dirty="0" err="1" smtClean="0"/>
              <a:t>Willing</a:t>
            </a:r>
            <a:r>
              <a:rPr lang="nl-BE" sz="1800" dirty="0" smtClean="0"/>
              <a:t>: </a:t>
            </a:r>
          </a:p>
          <a:p>
            <a:pPr lvl="1">
              <a:buFont typeface="Courier New" pitchFamily="49" charset="0"/>
              <a:buChar char="o"/>
            </a:pPr>
            <a:r>
              <a:rPr lang="nl-BE" dirty="0" smtClean="0"/>
              <a:t>psychologisch niet klaar om te verkopen</a:t>
            </a:r>
          </a:p>
          <a:p>
            <a:pPr lvl="1">
              <a:buFont typeface="Courier New" pitchFamily="49" charset="0"/>
              <a:buChar char="o"/>
            </a:pPr>
            <a:r>
              <a:rPr lang="nl-BE" dirty="0" smtClean="0"/>
              <a:t>Aftoetsen  of bedrijf goed in de markt ligt</a:t>
            </a:r>
          </a:p>
          <a:p>
            <a:pPr lvl="1">
              <a:buFont typeface="Courier New" pitchFamily="49" charset="0"/>
              <a:buChar char="o"/>
            </a:pPr>
            <a:endParaRPr lang="nl-BE" dirty="0" smtClean="0"/>
          </a:p>
          <a:p>
            <a:pPr>
              <a:buFont typeface="Arial" pitchFamily="34" charset="0"/>
              <a:buChar char="•"/>
            </a:pPr>
            <a:r>
              <a:rPr lang="nl-BE" sz="1800" dirty="0" smtClean="0"/>
              <a:t>Bedrijf niet verkoopsklaar</a:t>
            </a:r>
          </a:p>
          <a:p>
            <a:endParaRPr lang="nl-BE" dirty="0"/>
          </a:p>
        </p:txBody>
      </p:sp>
      <p:pic>
        <p:nvPicPr>
          <p:cNvPr id="4" name="Afbeelding 3" descr="logoVARAFI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8600" y="5933058"/>
            <a:ext cx="1143001" cy="10810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1800" dirty="0" smtClean="0"/>
              <a:t>• Verkoper wil zich niet laten bijstaan door raadgevers</a:t>
            </a:r>
          </a:p>
          <a:p>
            <a:endParaRPr lang="nl-BE" sz="1800" dirty="0" smtClean="0"/>
          </a:p>
          <a:p>
            <a:r>
              <a:rPr lang="nl-BE" sz="1800" dirty="0" smtClean="0"/>
              <a:t>• Geen realiteitszin bij de verkoper (o.a. prijsverwachting)</a:t>
            </a:r>
          </a:p>
          <a:p>
            <a:r>
              <a:rPr lang="nl-BE" sz="1800" dirty="0" smtClean="0"/>
              <a:t>   </a:t>
            </a:r>
            <a:r>
              <a:rPr lang="nl-BE" sz="1800" dirty="0" smtClean="0">
                <a:sym typeface="Wingdings" pitchFamily="2" charset="2"/>
              </a:rPr>
              <a:t></a:t>
            </a:r>
            <a:r>
              <a:rPr lang="nl-BE" sz="1800" dirty="0" smtClean="0"/>
              <a:t> Belangrijke rol van de accountant</a:t>
            </a:r>
          </a:p>
          <a:p>
            <a:endParaRPr lang="nl-BE" sz="1800" dirty="0" smtClean="0"/>
          </a:p>
          <a:p>
            <a:r>
              <a:rPr lang="nl-BE" sz="1800" dirty="0" smtClean="0"/>
              <a:t>• Verkoper trekt zich in </a:t>
            </a:r>
            <a:r>
              <a:rPr lang="nl-BE" sz="1800" dirty="0" err="1" smtClean="0"/>
              <a:t>extremis</a:t>
            </a:r>
            <a:r>
              <a:rPr lang="nl-BE" sz="1800" dirty="0" smtClean="0"/>
              <a:t> terug (komt regelmatig voor)</a:t>
            </a:r>
          </a:p>
          <a:p>
            <a:endParaRPr lang="nl-BE" sz="1800" dirty="0" smtClean="0"/>
          </a:p>
          <a:p>
            <a:r>
              <a:rPr lang="nl-BE" sz="1800" dirty="0" smtClean="0"/>
              <a:t>• Geen respectering van de timing: kan nefast zijn voor deal</a:t>
            </a:r>
          </a:p>
          <a:p>
            <a:endParaRPr lang="nl-BE" sz="1800" dirty="0" smtClean="0"/>
          </a:p>
          <a:p>
            <a:r>
              <a:rPr lang="nl-BE" sz="1800" dirty="0" smtClean="0"/>
              <a:t>• Malafide kandidaat-kopers (concurrenten, nieuwsgierigen, </a:t>
            </a:r>
            <a:r>
              <a:rPr lang="nl-BE" sz="1800" dirty="0" err="1" smtClean="0"/>
              <a:t>would</a:t>
            </a:r>
            <a:r>
              <a:rPr lang="nl-BE" sz="1800" dirty="0" smtClean="0"/>
              <a:t>   </a:t>
            </a:r>
          </a:p>
          <a:p>
            <a:r>
              <a:rPr lang="nl-BE" sz="1800" dirty="0" smtClean="0"/>
              <a:t>   </a:t>
            </a:r>
            <a:r>
              <a:rPr lang="nl-BE" sz="1800" dirty="0" err="1" smtClean="0"/>
              <a:t>be</a:t>
            </a:r>
            <a:r>
              <a:rPr lang="nl-BE" sz="1800" dirty="0" smtClean="0"/>
              <a:t> kopers, kopers zonder centen…)</a:t>
            </a:r>
          </a:p>
          <a:p>
            <a:endParaRPr lang="nl-BE" sz="1800" dirty="0" smtClean="0"/>
          </a:p>
          <a:p>
            <a:endParaRPr lang="nl-BE" sz="1800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/>
          </a:p>
        </p:txBody>
      </p:sp>
      <p:pic>
        <p:nvPicPr>
          <p:cNvPr id="4" name="Afbeelding 3" descr="logoVARAFI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8600" y="5933058"/>
            <a:ext cx="1143001" cy="10810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200" dirty="0" smtClean="0"/>
              <a:t>Rol van verkoper na overdracht</a:t>
            </a:r>
            <a:endParaRPr lang="nl-BE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b="1" u="sng" dirty="0" smtClean="0"/>
          </a:p>
          <a:p>
            <a:pPr>
              <a:buNone/>
            </a:pPr>
            <a:r>
              <a:rPr lang="nl-BE" sz="1800" dirty="0" smtClean="0"/>
              <a:t>“</a:t>
            </a:r>
            <a:r>
              <a:rPr lang="nl-BE" sz="1800" b="1" dirty="0" err="1" smtClean="0"/>
              <a:t>Take</a:t>
            </a:r>
            <a:r>
              <a:rPr lang="nl-BE" sz="1800" b="1" dirty="0" smtClean="0"/>
              <a:t> the money and run” – veelal een utopie</a:t>
            </a:r>
          </a:p>
          <a:p>
            <a:pPr>
              <a:buFont typeface="Arial" pitchFamily="34" charset="0"/>
              <a:buChar char="•"/>
            </a:pPr>
            <a:endParaRPr lang="nl-BE" sz="1800" dirty="0" smtClean="0"/>
          </a:p>
          <a:p>
            <a:pPr>
              <a:buFont typeface="Arial" pitchFamily="34" charset="0"/>
              <a:buChar char="•"/>
            </a:pPr>
            <a:r>
              <a:rPr lang="nl-BE" sz="1800" dirty="0" smtClean="0"/>
              <a:t>Overdracht van </a:t>
            </a:r>
            <a:r>
              <a:rPr lang="nl-BE" sz="1800" dirty="0" err="1" smtClean="0"/>
              <a:t>know</a:t>
            </a:r>
            <a:r>
              <a:rPr lang="nl-BE" sz="1800" dirty="0" smtClean="0"/>
              <a:t> </a:t>
            </a:r>
            <a:r>
              <a:rPr lang="nl-BE" sz="1800" dirty="0" err="1" smtClean="0"/>
              <a:t>how</a:t>
            </a:r>
            <a:r>
              <a:rPr lang="nl-BE" sz="1800" dirty="0" smtClean="0"/>
              <a:t> teneinde continuïteit te garanderen</a:t>
            </a:r>
            <a:endParaRPr lang="nl-BE" sz="1800" b="1" dirty="0" smtClean="0"/>
          </a:p>
          <a:p>
            <a:pPr lvl="1">
              <a:buNone/>
            </a:pPr>
            <a:r>
              <a:rPr lang="nl-BE" b="1" dirty="0" smtClean="0"/>
              <a:t>    </a:t>
            </a:r>
          </a:p>
          <a:p>
            <a:pPr lvl="1">
              <a:buNone/>
            </a:pPr>
            <a:r>
              <a:rPr lang="nl-BE" dirty="0" smtClean="0">
                <a:sym typeface="Wingdings" pitchFamily="2" charset="2"/>
              </a:rPr>
              <a:t> in de praktijk niet evident:</a:t>
            </a:r>
          </a:p>
          <a:p>
            <a:pPr lvl="1">
              <a:buNone/>
            </a:pPr>
            <a:endParaRPr lang="nl-BE" dirty="0" smtClean="0">
              <a:sym typeface="Wingdings" pitchFamily="2" charset="2"/>
            </a:endParaRPr>
          </a:p>
          <a:p>
            <a:pPr lvl="1">
              <a:buNone/>
            </a:pPr>
            <a:r>
              <a:rPr lang="nl-BE" b="1" dirty="0" smtClean="0">
                <a:sym typeface="Wingdings" pitchFamily="2" charset="2"/>
              </a:rPr>
              <a:t>        </a:t>
            </a:r>
            <a:r>
              <a:rPr lang="nl-BE" dirty="0" smtClean="0">
                <a:sym typeface="Wingdings" pitchFamily="2" charset="2"/>
              </a:rPr>
              <a:t>- best beperkt in tijd</a:t>
            </a:r>
          </a:p>
          <a:p>
            <a:pPr lvl="1">
              <a:buNone/>
            </a:pPr>
            <a:r>
              <a:rPr lang="nl-BE" b="1" dirty="0" smtClean="0">
                <a:sym typeface="Wingdings" pitchFamily="2" charset="2"/>
              </a:rPr>
              <a:t>	     - v</a:t>
            </a:r>
            <a:r>
              <a:rPr lang="nl-BE" dirty="0" smtClean="0">
                <a:sym typeface="Wingdings" pitchFamily="2" charset="2"/>
              </a:rPr>
              <a:t>erschillende visies</a:t>
            </a:r>
          </a:p>
          <a:p>
            <a:pPr lvl="1">
              <a:buNone/>
            </a:pPr>
            <a:r>
              <a:rPr lang="nl-BE" dirty="0" smtClean="0">
                <a:sym typeface="Wingdings" pitchFamily="2" charset="2"/>
              </a:rPr>
              <a:t>        - </a:t>
            </a:r>
            <a:r>
              <a:rPr lang="nl-BE" dirty="0" smtClean="0"/>
              <a:t>irritaties</a:t>
            </a:r>
          </a:p>
          <a:p>
            <a:pPr lvl="1">
              <a:buNone/>
            </a:pPr>
            <a:r>
              <a:rPr lang="nl-BE" dirty="0" smtClean="0"/>
              <a:t>	     - generatiekloof</a:t>
            </a:r>
          </a:p>
          <a:p>
            <a:pPr lvl="1">
              <a:buNone/>
            </a:pPr>
            <a:r>
              <a:rPr lang="nl-BE" dirty="0" smtClean="0"/>
              <a:t>	     - overnemer wenst snel zaken te veranderen</a:t>
            </a:r>
          </a:p>
          <a:p>
            <a:pPr lvl="1">
              <a:buNone/>
            </a:pPr>
            <a:endParaRPr lang="nl-BE" dirty="0" smtClean="0"/>
          </a:p>
          <a:p>
            <a:pPr>
              <a:buFont typeface="Arial" pitchFamily="34" charset="0"/>
              <a:buChar char="•"/>
            </a:pPr>
            <a:r>
              <a:rPr lang="nl-BE" sz="1800" dirty="0" smtClean="0"/>
              <a:t>Verklaringen en waarborgen</a:t>
            </a:r>
          </a:p>
          <a:p>
            <a:pPr lvl="1">
              <a:buNone/>
            </a:pPr>
            <a:endParaRPr lang="nl-BE" dirty="0" smtClean="0"/>
          </a:p>
          <a:p>
            <a:endParaRPr lang="nl-BE" dirty="0" smtClean="0"/>
          </a:p>
          <a:p>
            <a:endParaRPr lang="nl-BE" dirty="0"/>
          </a:p>
        </p:txBody>
      </p:sp>
      <p:pic>
        <p:nvPicPr>
          <p:cNvPr id="4" name="Afbeelding 3" descr="logoVARAFI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8600" y="5933058"/>
            <a:ext cx="1143001" cy="10810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Financiering van een overname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nl-BE" dirty="0" smtClean="0"/>
              <a:t>overname van onderneming meestal via </a:t>
            </a:r>
            <a:r>
              <a:rPr lang="nl-BE" dirty="0" err="1" smtClean="0"/>
              <a:t>leveraged</a:t>
            </a:r>
            <a:r>
              <a:rPr lang="nl-BE" dirty="0" smtClean="0"/>
              <a:t> overnamevehikel (zogenaamde holding, </a:t>
            </a:r>
            <a:r>
              <a:rPr lang="nl-BE" dirty="0" err="1" smtClean="0"/>
              <a:t>Newco</a:t>
            </a:r>
            <a:r>
              <a:rPr lang="nl-BE" dirty="0" smtClean="0"/>
              <a:t>):</a:t>
            </a:r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Eigen inbreng: 20-33%</a:t>
            </a:r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Bank – aandelen in pand</a:t>
            </a:r>
          </a:p>
          <a:p>
            <a:pPr lvl="1">
              <a:buFont typeface="Arial" pitchFamily="34" charset="0"/>
              <a:buChar char="•"/>
            </a:pPr>
            <a:r>
              <a:rPr lang="nl-BE" dirty="0" err="1" smtClean="0"/>
              <a:t>Fools</a:t>
            </a:r>
            <a:r>
              <a:rPr lang="nl-BE" dirty="0" smtClean="0"/>
              <a:t>, </a:t>
            </a:r>
            <a:r>
              <a:rPr lang="nl-BE" dirty="0" err="1" smtClean="0"/>
              <a:t>Friends</a:t>
            </a:r>
            <a:r>
              <a:rPr lang="nl-BE" dirty="0" smtClean="0"/>
              <a:t> and Family (FFF);</a:t>
            </a:r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Vendor </a:t>
            </a:r>
            <a:r>
              <a:rPr lang="nl-BE" dirty="0" err="1" smtClean="0"/>
              <a:t>loan</a:t>
            </a:r>
            <a:r>
              <a:rPr lang="nl-BE" dirty="0" smtClean="0"/>
              <a:t> (uitgestelde betaling);</a:t>
            </a:r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Investeringsmaatschappij/venture </a:t>
            </a:r>
            <a:r>
              <a:rPr lang="nl-BE" dirty="0" err="1" smtClean="0"/>
              <a:t>capitalist</a:t>
            </a:r>
            <a:r>
              <a:rPr lang="nl-BE" dirty="0" smtClean="0"/>
              <a:t>;</a:t>
            </a:r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Overheid – PMV - Participatiefonds</a:t>
            </a:r>
          </a:p>
          <a:p>
            <a:pPr>
              <a:buFont typeface="Arial" pitchFamily="34" charset="0"/>
              <a:buChar char="•"/>
            </a:pPr>
            <a:r>
              <a:rPr lang="nl-BE" dirty="0" smtClean="0"/>
              <a:t>Overheid kan belangrijke steun zijn bij de financiering van een overname:</a:t>
            </a:r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Participatiefonds</a:t>
            </a:r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Waarborgregeling</a:t>
            </a:r>
          </a:p>
          <a:p>
            <a:pPr lvl="1">
              <a:buFont typeface="Arial" pitchFamily="34" charset="0"/>
              <a:buChar char="•"/>
            </a:pPr>
            <a:r>
              <a:rPr lang="nl-BE" dirty="0" err="1" smtClean="0"/>
              <a:t>Win-win</a:t>
            </a:r>
            <a:r>
              <a:rPr lang="nl-BE" dirty="0" smtClean="0"/>
              <a:t> lening</a:t>
            </a:r>
            <a:endParaRPr lang="nl-BE" dirty="0"/>
          </a:p>
        </p:txBody>
      </p:sp>
      <p:pic>
        <p:nvPicPr>
          <p:cNvPr id="4" name="Afbeelding 3" descr="logoVARAFI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8600" y="5933058"/>
            <a:ext cx="1143001" cy="10810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33413" y="403225"/>
            <a:ext cx="7215187" cy="549275"/>
          </a:xfrm>
          <a:noFill/>
          <a:ln/>
        </p:spPr>
        <p:txBody>
          <a:bodyPr/>
          <a:lstStyle/>
          <a:p>
            <a:r>
              <a:rPr lang="nl-NL" sz="2400" b="1">
                <a:latin typeface="Stone Sans Medium/SemiBold" pitchFamily="18" charset="0"/>
              </a:rPr>
              <a:t> </a:t>
            </a:r>
            <a:r>
              <a:rPr lang="nl-BE" sz="2400"/>
              <a:t>Overzicht overheidsinitiatieven</a:t>
            </a:r>
            <a:endParaRPr lang="nl-NL" sz="240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7850" y="952500"/>
            <a:ext cx="8794750" cy="6096000"/>
          </a:xfrm>
          <a:noFill/>
          <a:ln w="12700"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225550" lvl="2" indent="-304800">
              <a:buFont typeface="Stone Sans" charset="0"/>
              <a:buNone/>
            </a:pPr>
            <a:r>
              <a:rPr lang="nl-BE" sz="1600"/>
              <a:t>			</a:t>
            </a:r>
          </a:p>
        </p:txBody>
      </p:sp>
      <p:pic>
        <p:nvPicPr>
          <p:cNvPr id="114715" name="Picture 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9563" y="2095500"/>
            <a:ext cx="9293225" cy="4060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14717" name="Picture 2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1300163"/>
            <a:ext cx="2166938" cy="420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14718" name="Picture 30" descr="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06650" y="1096963"/>
            <a:ext cx="1473200" cy="623887"/>
          </a:xfrm>
          <a:prstGeom prst="rect">
            <a:avLst/>
          </a:prstGeom>
          <a:noFill/>
        </p:spPr>
      </p:pic>
      <p:pic>
        <p:nvPicPr>
          <p:cNvPr id="114719" name="Picture 3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3413" y="1208088"/>
            <a:ext cx="1544637" cy="512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14720" name="Picture 3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02438" y="190500"/>
            <a:ext cx="2800350" cy="1812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1" name="Afbeelding 10" descr="logoVARAFIN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848600" y="5933058"/>
            <a:ext cx="1143001" cy="108108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93700"/>
            <a:ext cx="6858000" cy="647700"/>
          </a:xfrm>
        </p:spPr>
        <p:txBody>
          <a:bodyPr/>
          <a:lstStyle/>
          <a:p>
            <a:r>
              <a:rPr lang="nl-BE" sz="2400"/>
              <a:t>Overheidsinitiatieven in de diverse fases van een onderneming</a:t>
            </a:r>
            <a:br>
              <a:rPr lang="nl-BE" sz="2400"/>
            </a:br>
            <a:endParaRPr lang="nl-NL" sz="2400"/>
          </a:p>
        </p:txBody>
      </p:sp>
      <p:pic>
        <p:nvPicPr>
          <p:cNvPr id="160772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398588"/>
            <a:ext cx="9366250" cy="5067300"/>
          </a:xfrm>
          <a:noFill/>
          <a:ln w="12700">
            <a:miter lim="800000"/>
            <a:headEnd/>
            <a:tailEnd/>
          </a:ln>
        </p:spPr>
      </p:pic>
      <p:sp>
        <p:nvSpPr>
          <p:cNvPr id="160774" name="Line 6"/>
          <p:cNvSpPr>
            <a:spLocks noChangeShapeType="1"/>
          </p:cNvSpPr>
          <p:nvPr/>
        </p:nvSpPr>
        <p:spPr bwMode="auto">
          <a:xfrm>
            <a:off x="5867400" y="1398588"/>
            <a:ext cx="0" cy="5268912"/>
          </a:xfrm>
          <a:prstGeom prst="line">
            <a:avLst/>
          </a:prstGeom>
          <a:noFill/>
          <a:ln w="12700">
            <a:noFill/>
            <a:round/>
            <a:headEnd/>
            <a:tailEnd/>
          </a:ln>
          <a:effectLst/>
        </p:spPr>
        <p:txBody>
          <a:bodyPr lIns="0" tIns="0" rIns="0" bIns="0"/>
          <a:lstStyle/>
          <a:p>
            <a:endParaRPr lang="nl-BE"/>
          </a:p>
        </p:txBody>
      </p:sp>
      <p:pic>
        <p:nvPicPr>
          <p:cNvPr id="6" name="Afbeelding 5" descr="logoVARAFI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48600" y="5933058"/>
            <a:ext cx="1143001" cy="10810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33413" y="800100"/>
            <a:ext cx="7215187" cy="896938"/>
          </a:xfrm>
          <a:noFill/>
          <a:ln/>
        </p:spPr>
        <p:txBody>
          <a:bodyPr/>
          <a:lstStyle/>
          <a:p>
            <a:r>
              <a:rPr lang="nl-NL" sz="2400" b="1">
                <a:latin typeface="Stone Sans Medium/SemiBold" pitchFamily="18" charset="0"/>
              </a:rPr>
              <a:t>           </a:t>
            </a:r>
            <a:r>
              <a:rPr lang="nl-NL" sz="2800" b="1">
                <a:latin typeface="Stone Sans Medium/SemiBold" pitchFamily="18" charset="0"/>
              </a:rPr>
              <a:t>Overheidstussenkomsten</a:t>
            </a:r>
            <a:endParaRPr lang="nl-NL" sz="2800" b="1" i="1">
              <a:latin typeface="Stone Sans Medium/SemiBold" pitchFamily="18" charset="0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7850" y="1081088"/>
            <a:ext cx="8077200" cy="5562600"/>
          </a:xfrm>
          <a:noFill/>
          <a:ln w="12700"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2"/>
            <a:endParaRPr lang="nl-BE" sz="2000" dirty="0"/>
          </a:p>
          <a:p>
            <a:pPr lvl="2"/>
            <a:endParaRPr lang="nl-BE" sz="2000" dirty="0"/>
          </a:p>
          <a:p>
            <a:pPr lvl="2">
              <a:buFont typeface="Wingdings" pitchFamily="2" charset="2"/>
              <a:buChar char="Ø"/>
            </a:pPr>
            <a:r>
              <a:rPr lang="nl-BE" sz="2000" u="sng" dirty="0" err="1"/>
              <a:t>Winwin-lening</a:t>
            </a:r>
            <a:r>
              <a:rPr lang="nl-BE" sz="2000" u="sng" dirty="0"/>
              <a:t> (“zogenaamde vriendenlening”)</a:t>
            </a:r>
          </a:p>
          <a:p>
            <a:pPr lvl="2">
              <a:buFont typeface="Wingdings" pitchFamily="2" charset="2"/>
              <a:buNone/>
            </a:pPr>
            <a:endParaRPr lang="nl-BE" sz="2000" dirty="0"/>
          </a:p>
          <a:p>
            <a:pPr lvl="4">
              <a:buFont typeface="Wingdings" pitchFamily="2" charset="2"/>
              <a:buChar char="Ø"/>
            </a:pPr>
            <a:r>
              <a:rPr lang="nl-BE" dirty="0"/>
              <a:t>Achtergestelde lening toegekend aan </a:t>
            </a:r>
            <a:r>
              <a:rPr lang="nl-BE" dirty="0" smtClean="0">
                <a:sym typeface="Wingdings" pitchFamily="2" charset="2"/>
              </a:rPr>
              <a:t>alle in Vlaanderen gevestigde </a:t>
            </a:r>
            <a:r>
              <a:rPr lang="nl-BE" dirty="0" smtClean="0"/>
              <a:t>ondernemingen </a:t>
            </a:r>
            <a:r>
              <a:rPr lang="nl-BE" dirty="0"/>
              <a:t>door vrienden, familie, </a:t>
            </a:r>
            <a:r>
              <a:rPr lang="nl-BE" dirty="0" smtClean="0"/>
              <a:t>kennissen (niet alleen meer voor starters)</a:t>
            </a:r>
            <a:endParaRPr lang="nl-BE" dirty="0"/>
          </a:p>
          <a:p>
            <a:pPr lvl="4">
              <a:buFont typeface="Wingdings" pitchFamily="2" charset="2"/>
              <a:buChar char="Ø"/>
            </a:pPr>
            <a:r>
              <a:rPr lang="nl-BE" dirty="0"/>
              <a:t>Maximaal </a:t>
            </a:r>
            <a:r>
              <a:rPr lang="nl-BE" dirty="0" smtClean="0"/>
              <a:t> 100.000 € (</a:t>
            </a:r>
            <a:r>
              <a:rPr lang="nl-BE" dirty="0" err="1" smtClean="0"/>
              <a:t>ipv</a:t>
            </a:r>
            <a:r>
              <a:rPr lang="nl-BE" dirty="0" smtClean="0"/>
              <a:t> 50.000 €) doch 50.000€ per kredietgever</a:t>
            </a:r>
            <a:endParaRPr lang="nl-BE" dirty="0"/>
          </a:p>
          <a:p>
            <a:pPr lvl="4">
              <a:buFont typeface="Wingdings" pitchFamily="2" charset="2"/>
              <a:buChar char="Ø"/>
            </a:pPr>
            <a:r>
              <a:rPr lang="nl-BE" dirty="0"/>
              <a:t>Looptijd : 8 jaar</a:t>
            </a:r>
          </a:p>
          <a:p>
            <a:pPr lvl="4">
              <a:buFont typeface="Wingdings" pitchFamily="2" charset="2"/>
              <a:buChar char="Ø"/>
            </a:pPr>
            <a:r>
              <a:rPr lang="nl-BE" dirty="0" smtClean="0">
                <a:sym typeface="Wingdings" pitchFamily="2" charset="2"/>
              </a:rPr>
              <a:t>Terugbetaling 1/3/6 maand/jaarlijks of vervroegd (en niet meer in één keer na 8 jaar)</a:t>
            </a:r>
            <a:endParaRPr lang="nl-BE" dirty="0"/>
          </a:p>
          <a:p>
            <a:pPr lvl="4">
              <a:buFont typeface="Wingdings" pitchFamily="2" charset="2"/>
              <a:buChar char="Ø"/>
            </a:pPr>
            <a:r>
              <a:rPr lang="nl-BE" dirty="0"/>
              <a:t>Bij niet terugbetaling : belastingvermindering van 30% van het niet terugbetaalde bedrag</a:t>
            </a:r>
          </a:p>
          <a:p>
            <a:pPr lvl="4">
              <a:buFont typeface="Wingdings" pitchFamily="2" charset="2"/>
              <a:buChar char="Ø"/>
            </a:pPr>
            <a:r>
              <a:rPr lang="nl-BE" dirty="0"/>
              <a:t>Jaarlijkse belastingskorting van 2,5% van het geleend bedrag</a:t>
            </a:r>
          </a:p>
          <a:p>
            <a:endParaRPr lang="nl-BE" dirty="0"/>
          </a:p>
          <a:p>
            <a:pPr lvl="3"/>
            <a:endParaRPr lang="nl-BE" sz="2000" dirty="0"/>
          </a:p>
          <a:p>
            <a:pPr lvl="2">
              <a:buFont typeface="Stone Sans" charset="0"/>
              <a:buNone/>
            </a:pPr>
            <a:endParaRPr lang="nl-BE" dirty="0"/>
          </a:p>
        </p:txBody>
      </p:sp>
      <p:pic>
        <p:nvPicPr>
          <p:cNvPr id="12391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879475"/>
            <a:ext cx="2166938" cy="420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2391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6134100"/>
            <a:ext cx="3444875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8" name="Afbeelding 7" descr="logoVARAFIN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48600" y="5933058"/>
            <a:ext cx="1143001" cy="108108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374650" y="1041400"/>
            <a:ext cx="6858000" cy="647700"/>
          </a:xfrm>
        </p:spPr>
        <p:txBody>
          <a:bodyPr/>
          <a:lstStyle/>
          <a:p>
            <a:pPr lvl="0"/>
            <a:r>
              <a:rPr lang="en-US" sz="3200" dirty="0" smtClean="0"/>
              <a:t>     2. </a:t>
            </a:r>
            <a:r>
              <a:rPr lang="en-US" sz="3200" dirty="0" err="1" smtClean="0"/>
              <a:t>Verkoopproces</a:t>
            </a:r>
            <a:r>
              <a:rPr lang="en-US" dirty="0" smtClean="0"/>
              <a:t/>
            </a:r>
            <a:br>
              <a:rPr lang="en-US" dirty="0" smtClean="0"/>
            </a:br>
            <a:endParaRPr lang="nl-BE" dirty="0">
              <a:latin typeface="+mn-lt"/>
            </a:endParaRPr>
          </a:p>
        </p:txBody>
      </p:sp>
      <p:sp>
        <p:nvSpPr>
          <p:cNvPr id="4" name="Oval 28"/>
          <p:cNvSpPr>
            <a:spLocks noChangeArrowheads="1"/>
          </p:cNvSpPr>
          <p:nvPr/>
        </p:nvSpPr>
        <p:spPr bwMode="auto">
          <a:xfrm>
            <a:off x="4808538" y="2852738"/>
            <a:ext cx="3529012" cy="13684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l-BE">
              <a:latin typeface="+mn-lt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155700" y="76200"/>
            <a:ext cx="6521450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352600" y="1340768"/>
            <a:ext cx="8305800" cy="4876800"/>
          </a:xfrm>
          <a:prstGeom prst="rect">
            <a:avLst/>
          </a:prstGeom>
        </p:spPr>
        <p:txBody>
          <a:bodyPr/>
          <a:lstStyle/>
          <a:p>
            <a:pPr marL="236538" marR="0" lvl="0" indent="-2365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Stone Sans" charset="0"/>
              <a:buChar char="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6538" marR="0" lvl="0" indent="-2365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Stone Sans" charset="0"/>
              <a:buChar char="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6538" marR="0" lvl="0" indent="-2365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Stone Sans" charset="0"/>
              <a:buChar char="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6538" marR="0" lvl="0" indent="-2365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Stone Sans" charset="0"/>
              <a:buChar char="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236538" marR="0" lvl="0" indent="-2365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Stone Sans" charset="0"/>
              <a:buChar char="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1712913" y="3644900"/>
            <a:ext cx="75596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l-BE">
              <a:latin typeface="+mn-lt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8840788" y="3716338"/>
            <a:ext cx="2270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l-BE" sz="1200">
                <a:latin typeface="+mn-lt"/>
              </a:rPr>
              <a:t>t</a:t>
            </a: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2432050" y="2563813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l-BE">
              <a:latin typeface="+mn-lt"/>
            </a:endParaRP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3657600" y="2563813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l-BE">
              <a:latin typeface="+mn-lt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2429158" y="1916113"/>
            <a:ext cx="12218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nl-BE" sz="1600">
                <a:latin typeface="+mn-lt"/>
              </a:rPr>
              <a:t>Identificatie</a:t>
            </a:r>
          </a:p>
          <a:p>
            <a:pPr algn="ctr"/>
            <a:r>
              <a:rPr lang="nl-BE" sz="1600">
                <a:latin typeface="+mn-lt"/>
              </a:rPr>
              <a:t>tegenpartij</a:t>
            </a: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rot="10800000">
            <a:off x="3657600" y="3860800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l-BE">
              <a:latin typeface="+mn-lt"/>
            </a:endParaRP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rot="10800000">
            <a:off x="4160838" y="3860800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l-BE">
              <a:latin typeface="+mn-lt"/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49482" y="4719638"/>
            <a:ext cx="21178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nl-BE" sz="1600">
                <a:latin typeface="+mn-lt"/>
              </a:rPr>
              <a:t>Initiële</a:t>
            </a:r>
          </a:p>
          <a:p>
            <a:pPr algn="ctr"/>
            <a:r>
              <a:rPr lang="nl-BE" sz="1600">
                <a:latin typeface="+mn-lt"/>
              </a:rPr>
              <a:t>gegevensuitwisseling</a:t>
            </a:r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4160838" y="2708275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l-BE">
              <a:latin typeface="+mn-lt"/>
            </a:endParaRPr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4808538" y="2708275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l-BE">
              <a:latin typeface="+mn-lt"/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3833040" y="2305050"/>
            <a:ext cx="123662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nl-BE" sz="1600">
                <a:latin typeface="+mn-lt"/>
              </a:rPr>
              <a:t>Waardering</a:t>
            </a:r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 rot="10800000">
            <a:off x="4808538" y="3716338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l-BE">
              <a:latin typeface="+mn-lt"/>
            </a:endParaRPr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 rot="10800000">
            <a:off x="7258050" y="3860800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l-BE">
              <a:latin typeface="+mn-lt"/>
            </a:endParaRP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5414812" y="5805488"/>
            <a:ext cx="213231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nl-BE" sz="1600" dirty="0">
                <a:latin typeface="+mn-lt"/>
              </a:rPr>
              <a:t>Onderhandelingsfase</a:t>
            </a:r>
          </a:p>
        </p:txBody>
      </p:sp>
      <p:sp>
        <p:nvSpPr>
          <p:cNvPr id="21" name="Oval 18"/>
          <p:cNvSpPr>
            <a:spLocks noChangeArrowheads="1"/>
          </p:cNvSpPr>
          <p:nvPr/>
        </p:nvSpPr>
        <p:spPr bwMode="auto">
          <a:xfrm>
            <a:off x="5313363" y="3500438"/>
            <a:ext cx="287337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l-BE">
              <a:latin typeface="+mn-lt"/>
            </a:endParaRPr>
          </a:p>
        </p:txBody>
      </p:sp>
      <p:sp>
        <p:nvSpPr>
          <p:cNvPr id="22" name="Oval 19"/>
          <p:cNvSpPr>
            <a:spLocks noChangeArrowheads="1"/>
          </p:cNvSpPr>
          <p:nvPr/>
        </p:nvSpPr>
        <p:spPr bwMode="auto">
          <a:xfrm>
            <a:off x="6105525" y="3500438"/>
            <a:ext cx="287338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l-BE">
              <a:latin typeface="+mn-lt"/>
            </a:endParaRP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4921250" y="3165475"/>
            <a:ext cx="11769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l-BE" sz="1200">
                <a:solidFill>
                  <a:schemeClr val="bg1"/>
                </a:solidFill>
                <a:latin typeface="+mn-lt"/>
              </a:rPr>
              <a:t>Letter of Intent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5699125" y="3875088"/>
            <a:ext cx="11544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l-BE" sz="1200">
                <a:solidFill>
                  <a:schemeClr val="bg1"/>
                </a:solidFill>
                <a:latin typeface="+mn-lt"/>
              </a:rPr>
              <a:t>Due diligence </a:t>
            </a:r>
          </a:p>
        </p:txBody>
      </p:sp>
      <p:sp>
        <p:nvSpPr>
          <p:cNvPr id="25" name="Oval 22"/>
          <p:cNvSpPr>
            <a:spLocks noChangeArrowheads="1"/>
          </p:cNvSpPr>
          <p:nvPr/>
        </p:nvSpPr>
        <p:spPr bwMode="auto">
          <a:xfrm>
            <a:off x="7113588" y="3500438"/>
            <a:ext cx="287337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l-BE">
              <a:latin typeface="+mn-lt"/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6392863" y="3167063"/>
            <a:ext cx="18646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l-BE" sz="1200">
                <a:solidFill>
                  <a:schemeClr val="bg1"/>
                </a:solidFill>
                <a:latin typeface="+mn-lt"/>
              </a:rPr>
              <a:t>Overnameovereenkomst</a:t>
            </a:r>
          </a:p>
        </p:txBody>
      </p:sp>
      <p:sp>
        <p:nvSpPr>
          <p:cNvPr id="27" name="Line 24"/>
          <p:cNvSpPr>
            <a:spLocks noChangeShapeType="1"/>
          </p:cNvSpPr>
          <p:nvPr/>
        </p:nvSpPr>
        <p:spPr bwMode="auto">
          <a:xfrm>
            <a:off x="7545388" y="4292600"/>
            <a:ext cx="1655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l-BE">
              <a:latin typeface="+mn-lt"/>
            </a:endParaRP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7552301" y="4365625"/>
            <a:ext cx="16562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nl-BE" sz="1600">
                <a:latin typeface="+mn-lt"/>
              </a:rPr>
              <a:t>Integratieproces</a:t>
            </a:r>
          </a:p>
        </p:txBody>
      </p:sp>
      <p:sp>
        <p:nvSpPr>
          <p:cNvPr id="29" name="Oval 26"/>
          <p:cNvSpPr>
            <a:spLocks noChangeArrowheads="1"/>
          </p:cNvSpPr>
          <p:nvPr/>
        </p:nvSpPr>
        <p:spPr bwMode="auto">
          <a:xfrm>
            <a:off x="3516313" y="3487738"/>
            <a:ext cx="287337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l-BE">
              <a:latin typeface="+mn-lt"/>
            </a:endParaRPr>
          </a:p>
        </p:txBody>
      </p:sp>
      <p:sp>
        <p:nvSpPr>
          <p:cNvPr id="30" name="Text Box 27"/>
          <p:cNvSpPr txBox="1">
            <a:spLocks noChangeArrowheads="1"/>
          </p:cNvSpPr>
          <p:nvPr/>
        </p:nvSpPr>
        <p:spPr bwMode="auto">
          <a:xfrm>
            <a:off x="2231479" y="3644900"/>
            <a:ext cx="1393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nl-BE" sz="1200">
                <a:latin typeface="+mn-lt"/>
              </a:rPr>
              <a:t>Geheimhoudings-</a:t>
            </a:r>
          </a:p>
          <a:p>
            <a:pPr algn="ctr"/>
            <a:r>
              <a:rPr lang="nl-BE" sz="1200">
                <a:latin typeface="+mn-lt"/>
              </a:rPr>
              <a:t>overeenkomst </a:t>
            </a:r>
          </a:p>
        </p:txBody>
      </p:sp>
      <p:cxnSp>
        <p:nvCxnSpPr>
          <p:cNvPr id="31" name="AutoShape 30"/>
          <p:cNvCxnSpPr>
            <a:cxnSpLocks noChangeShapeType="1"/>
            <a:stCxn id="20" idx="0"/>
            <a:endCxn id="4" idx="4"/>
          </p:cNvCxnSpPr>
          <p:nvPr/>
        </p:nvCxnSpPr>
        <p:spPr bwMode="auto">
          <a:xfrm rot="5400000" flipH="1" flipV="1">
            <a:off x="5734844" y="4967289"/>
            <a:ext cx="1584325" cy="92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pic>
        <p:nvPicPr>
          <p:cNvPr id="60" name="Afbeelding 59" descr="logoVARAFI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8600" y="5933058"/>
            <a:ext cx="1143001" cy="10810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33413" y="403225"/>
            <a:ext cx="7215187" cy="549275"/>
          </a:xfrm>
          <a:noFill/>
          <a:ln/>
        </p:spPr>
        <p:txBody>
          <a:bodyPr/>
          <a:lstStyle/>
          <a:p>
            <a:r>
              <a:rPr lang="nl-NL" sz="2400" b="1">
                <a:latin typeface="Stone Sans Medium/SemiBold" pitchFamily="18" charset="0"/>
              </a:rPr>
              <a:t>    </a:t>
            </a:r>
            <a:r>
              <a:rPr lang="nl-NL" sz="2800" b="1">
                <a:latin typeface="Stone Sans Medium/SemiBold" pitchFamily="18" charset="0"/>
              </a:rPr>
              <a:t>Overheidstussenkomsten </a:t>
            </a:r>
            <a:br>
              <a:rPr lang="nl-NL" sz="2800" b="1">
                <a:latin typeface="Stone Sans Medium/SemiBold" pitchFamily="18" charset="0"/>
              </a:rPr>
            </a:br>
            <a:endParaRPr lang="nl-NL" sz="2800" b="1">
              <a:latin typeface="Stone Sans Medium/SemiBold" pitchFamily="18" charset="0"/>
            </a:endParaRP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7850" y="952500"/>
            <a:ext cx="8794750" cy="6096000"/>
          </a:xfrm>
          <a:noFill/>
          <a:ln w="12700"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765175" lvl="1" indent="-304800">
              <a:buFont typeface="Stone Sans" charset="0"/>
              <a:buNone/>
            </a:pPr>
            <a:r>
              <a:rPr lang="nl-BE" sz="2400" u="sng" dirty="0"/>
              <a:t>Participatiefonds</a:t>
            </a:r>
          </a:p>
          <a:p>
            <a:pPr marL="765175" lvl="1" indent="-304800">
              <a:buFont typeface="Stone Sans" charset="0"/>
              <a:buNone/>
            </a:pPr>
            <a:endParaRPr lang="nl-BE" sz="2400" u="sng" dirty="0"/>
          </a:p>
          <a:p>
            <a:pPr marL="765175" lvl="1" indent="-304800">
              <a:buFont typeface="Stone Sans" charset="0"/>
              <a:buNone/>
            </a:pPr>
            <a:r>
              <a:rPr lang="nl-BE" u="sng" dirty="0"/>
              <a:t>achtergestelde leningen aan interessante voorwaarden:</a:t>
            </a:r>
          </a:p>
          <a:p>
            <a:pPr marL="765175" lvl="1" indent="-304800">
              <a:buFont typeface="Stone Sans" charset="0"/>
              <a:buNone/>
            </a:pPr>
            <a:endParaRPr lang="nl-BE" u="sng" dirty="0"/>
          </a:p>
          <a:p>
            <a:pPr marL="765175" lvl="1" indent="-304800">
              <a:buFont typeface="Stone Sans" charset="0"/>
              <a:buAutoNum type="arabicPeriod"/>
            </a:pPr>
            <a:r>
              <a:rPr lang="nl-BE" u="sng" dirty="0"/>
              <a:t>Achtergesteld </a:t>
            </a:r>
            <a:r>
              <a:rPr lang="nl-BE" dirty="0"/>
              <a:t>: In principe  geen waarborg </a:t>
            </a:r>
            <a:endParaRPr lang="nl-BE" u="sng" dirty="0"/>
          </a:p>
          <a:p>
            <a:pPr marL="765175" lvl="1" indent="-304800">
              <a:buFont typeface="Stone Sans" charset="0"/>
              <a:buAutoNum type="arabicPeriod"/>
            </a:pPr>
            <a:r>
              <a:rPr lang="nl-BE" u="sng" dirty="0"/>
              <a:t>Lage intrestvoet </a:t>
            </a:r>
            <a:r>
              <a:rPr lang="nl-BE" dirty="0" smtClean="0"/>
              <a:t>:</a:t>
            </a:r>
            <a:endParaRPr lang="nl-BE" u="sng" dirty="0"/>
          </a:p>
          <a:p>
            <a:pPr marL="765175" lvl="1" indent="-304800">
              <a:buFont typeface="Stone Sans" charset="0"/>
              <a:buAutoNum type="arabicPeriod"/>
            </a:pPr>
            <a:r>
              <a:rPr lang="nl-BE" u="sng" dirty="0"/>
              <a:t>Voor wie </a:t>
            </a:r>
            <a:r>
              <a:rPr lang="nl-BE" dirty="0"/>
              <a:t>:</a:t>
            </a:r>
          </a:p>
          <a:p>
            <a:pPr marL="1225550" lvl="2" indent="-304800"/>
            <a:r>
              <a:rPr lang="nl-BE" dirty="0"/>
              <a:t>Zelfstandigen &lt; 4 jaar (ook starters): </a:t>
            </a:r>
            <a:r>
              <a:rPr lang="nl-BE" dirty="0" err="1"/>
              <a:t>Starteo</a:t>
            </a:r>
            <a:endParaRPr lang="nl-BE" dirty="0"/>
          </a:p>
          <a:p>
            <a:pPr marL="1225550" lvl="2" indent="-304800"/>
            <a:r>
              <a:rPr lang="nl-BE" dirty="0"/>
              <a:t>Zelfstandigen &gt; 4 jaar : </a:t>
            </a:r>
            <a:r>
              <a:rPr lang="nl-BE" dirty="0" err="1" smtClean="0"/>
              <a:t>Optimeo</a:t>
            </a:r>
            <a:endParaRPr lang="nl-BE" dirty="0"/>
          </a:p>
          <a:p>
            <a:pPr marL="319088" indent="-304800"/>
            <a:r>
              <a:rPr lang="nl-BE" sz="1800" dirty="0" smtClean="0"/>
              <a:t>Minimum eigen inbreng vereist</a:t>
            </a:r>
          </a:p>
          <a:p>
            <a:pPr marL="319088" indent="-304800"/>
            <a:r>
              <a:rPr lang="nl-BE" sz="1800" dirty="0" smtClean="0"/>
              <a:t>Bedrag 250.000€  - 350.000€ (bij overname van bedrijf) – 5/7/10 jaar – vrijstelling </a:t>
            </a:r>
            <a:endParaRPr lang="nl-BE" sz="1800" dirty="0"/>
          </a:p>
          <a:p>
            <a:pPr marL="1225550" lvl="2" indent="-304800">
              <a:buFont typeface="Stone Sans" charset="0"/>
              <a:buNone/>
            </a:pPr>
            <a:endParaRPr lang="nl-BE" dirty="0" smtClean="0"/>
          </a:p>
          <a:p>
            <a:pPr marL="1225550" lvl="2" indent="-304800">
              <a:buFont typeface="Stone Sans" charset="0"/>
              <a:buNone/>
            </a:pPr>
            <a:r>
              <a:rPr lang="nl-BE" dirty="0" smtClean="0"/>
              <a:t>Bijv</a:t>
            </a:r>
            <a:r>
              <a:rPr lang="nl-BE" dirty="0"/>
              <a:t>. 				</a:t>
            </a:r>
            <a:r>
              <a:rPr lang="nl-BE" dirty="0" err="1"/>
              <a:t>Starteo</a:t>
            </a:r>
            <a:r>
              <a:rPr lang="nl-BE" dirty="0"/>
              <a:t>		</a:t>
            </a:r>
            <a:r>
              <a:rPr lang="nl-BE" dirty="0" err="1"/>
              <a:t>Optimeo</a:t>
            </a:r>
            <a:endParaRPr lang="nl-BE" dirty="0"/>
          </a:p>
          <a:p>
            <a:pPr marL="1225550" lvl="2" indent="-304800">
              <a:buFont typeface="Stone Sans" charset="0"/>
              <a:buNone/>
            </a:pPr>
            <a:r>
              <a:rPr lang="nl-BE" dirty="0"/>
              <a:t>Eigen inbreng:         		  100		  100</a:t>
            </a:r>
          </a:p>
          <a:p>
            <a:pPr marL="1225550" lvl="2" indent="-304800">
              <a:buFont typeface="Stone Sans" charset="0"/>
              <a:buNone/>
            </a:pPr>
            <a:r>
              <a:rPr lang="nl-BE" dirty="0"/>
              <a:t>Participatiefonds :		  	  400		  300</a:t>
            </a:r>
          </a:p>
          <a:p>
            <a:pPr marL="1225550" lvl="2" indent="-304800">
              <a:buFont typeface="Stone Sans" charset="0"/>
              <a:buNone/>
            </a:pPr>
            <a:r>
              <a:rPr lang="nl-BE" dirty="0"/>
              <a:t>Bank :		 		  400        	  300</a:t>
            </a:r>
          </a:p>
          <a:p>
            <a:pPr marL="1225550" lvl="2" indent="-304800">
              <a:buFont typeface="Stone Sans" charset="0"/>
              <a:buNone/>
            </a:pPr>
            <a:endParaRPr lang="nl-BE" dirty="0"/>
          </a:p>
          <a:p>
            <a:pPr marL="1225550" lvl="2" indent="-304800">
              <a:buFont typeface="Stone Sans" charset="0"/>
              <a:buNone/>
            </a:pPr>
            <a:endParaRPr lang="nl-BE" dirty="0"/>
          </a:p>
          <a:p>
            <a:pPr marL="1225550" lvl="2" indent="-304800">
              <a:buFont typeface="Stone Sans" charset="0"/>
              <a:buNone/>
            </a:pPr>
            <a:r>
              <a:rPr lang="nl-BE" sz="1600" dirty="0"/>
              <a:t>			</a:t>
            </a:r>
          </a:p>
        </p:txBody>
      </p:sp>
      <p:sp>
        <p:nvSpPr>
          <p:cNvPr id="156681" name="Line 9"/>
          <p:cNvSpPr>
            <a:spLocks noChangeShapeType="1"/>
          </p:cNvSpPr>
          <p:nvPr/>
        </p:nvSpPr>
        <p:spPr bwMode="auto">
          <a:xfrm flipH="1">
            <a:off x="5715000" y="6314058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 bIns="0"/>
          <a:lstStyle/>
          <a:p>
            <a:endParaRPr lang="nl-BE"/>
          </a:p>
        </p:txBody>
      </p:sp>
      <p:sp>
        <p:nvSpPr>
          <p:cNvPr id="156686" name="Line 14"/>
          <p:cNvSpPr>
            <a:spLocks noChangeShapeType="1"/>
          </p:cNvSpPr>
          <p:nvPr/>
        </p:nvSpPr>
        <p:spPr bwMode="auto">
          <a:xfrm>
            <a:off x="6477000" y="5552058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endParaRPr lang="nl-BE"/>
          </a:p>
        </p:txBody>
      </p:sp>
      <p:sp>
        <p:nvSpPr>
          <p:cNvPr id="156687" name="Line 15"/>
          <p:cNvSpPr>
            <a:spLocks noChangeShapeType="1"/>
          </p:cNvSpPr>
          <p:nvPr/>
        </p:nvSpPr>
        <p:spPr bwMode="auto">
          <a:xfrm flipH="1">
            <a:off x="5715000" y="5552058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endParaRPr lang="nl-BE"/>
          </a:p>
        </p:txBody>
      </p:sp>
      <p:pic>
        <p:nvPicPr>
          <p:cNvPr id="156705" name="Picture 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952500"/>
            <a:ext cx="1544638" cy="512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8" name="Afbeelding 17" descr="logoVARAFI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48600" y="5933058"/>
            <a:ext cx="1143001" cy="1081087"/>
          </a:xfrm>
          <a:prstGeom prst="rect">
            <a:avLst/>
          </a:prstGeom>
        </p:spPr>
      </p:pic>
      <p:cxnSp>
        <p:nvCxnSpPr>
          <p:cNvPr id="21" name="Rechte verbindingslijn 20"/>
          <p:cNvCxnSpPr/>
          <p:nvPr/>
        </p:nvCxnSpPr>
        <p:spPr bwMode="auto">
          <a:xfrm rot="5400000">
            <a:off x="5905500" y="5742558"/>
            <a:ext cx="381000" cy="0"/>
          </a:xfrm>
          <a:prstGeom prst="line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Rechte verbindingslijn met pijl 22"/>
          <p:cNvCxnSpPr/>
          <p:nvPr/>
        </p:nvCxnSpPr>
        <p:spPr bwMode="auto">
          <a:xfrm>
            <a:off x="5715000" y="5933058"/>
            <a:ext cx="762000" cy="1588"/>
          </a:xfrm>
          <a:prstGeom prst="straightConnector1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Line 9"/>
          <p:cNvSpPr>
            <a:spLocks noChangeShapeType="1"/>
          </p:cNvSpPr>
          <p:nvPr/>
        </p:nvSpPr>
        <p:spPr bwMode="auto">
          <a:xfrm flipH="1">
            <a:off x="5715000" y="59817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 bIns="0"/>
          <a:lstStyle/>
          <a:p>
            <a:endParaRPr lang="nl-BE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7543800" y="6314058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 bIns="0"/>
          <a:lstStyle/>
          <a:p>
            <a:endParaRPr lang="nl-BE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8305800" y="5552058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endParaRPr lang="nl-BE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flipH="1">
            <a:off x="7543800" y="5552058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endParaRPr lang="nl-BE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>
            <a:off x="7543800" y="59817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 bIns="0"/>
          <a:lstStyle/>
          <a:p>
            <a:endParaRPr lang="nl-B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4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33413" y="403225"/>
            <a:ext cx="7215187" cy="1293813"/>
          </a:xfrm>
          <a:noFill/>
          <a:ln/>
        </p:spPr>
        <p:txBody>
          <a:bodyPr/>
          <a:lstStyle/>
          <a:p>
            <a:r>
              <a:rPr lang="nl-NL" sz="2800" b="1">
                <a:latin typeface="Stone Sans Medium/SemiBold" pitchFamily="18" charset="0"/>
              </a:rPr>
              <a:t>     Overheidstussenkomsten</a:t>
            </a:r>
            <a:endParaRPr lang="nl-NL" sz="2800" b="1" i="1">
              <a:latin typeface="Stone Sans Medium/SemiBold" pitchFamily="18" charset="0"/>
            </a:endParaRP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7850" y="1081088"/>
            <a:ext cx="8077200" cy="5562600"/>
          </a:xfrm>
          <a:noFill/>
          <a:ln w="12700"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1">
              <a:buFont typeface="Wingdings" pitchFamily="2" charset="2"/>
              <a:buChar char="Ø"/>
            </a:pPr>
            <a:r>
              <a:rPr lang="nl-BE" sz="2000" u="sng" dirty="0"/>
              <a:t>Waarborgregeling voor kredieten (Vlaams Gewest):</a:t>
            </a:r>
          </a:p>
          <a:p>
            <a:pPr lvl="1">
              <a:buFont typeface="Wingdings" pitchFamily="2" charset="2"/>
              <a:buChar char="Ø"/>
            </a:pPr>
            <a:endParaRPr lang="nl-BE" sz="2000" dirty="0"/>
          </a:p>
          <a:p>
            <a:pPr lvl="3">
              <a:buFont typeface="Wingdings" pitchFamily="2" charset="2"/>
              <a:buChar char="Ø"/>
            </a:pPr>
            <a:r>
              <a:rPr lang="nl-BE" dirty="0"/>
              <a:t>Voor </a:t>
            </a:r>
            <a:r>
              <a:rPr lang="nl-BE" dirty="0" err="1"/>
              <a:t>KMO’s</a:t>
            </a:r>
            <a:r>
              <a:rPr lang="nl-BE" dirty="0"/>
              <a:t> die geen kredieten kunnen krijgen wegens gebrek aan voldoende waarborgen </a:t>
            </a:r>
          </a:p>
          <a:p>
            <a:pPr lvl="3">
              <a:buFont typeface="Wingdings" pitchFamily="2" charset="2"/>
              <a:buChar char="Ø"/>
            </a:pPr>
            <a:r>
              <a:rPr lang="nl-BE" dirty="0"/>
              <a:t>Banken : mogelijkheid om kredieten die ze toekennen aan KMO te laten waarborgen door een overheidsfonds (maximaal 75% gewaarborgd)</a:t>
            </a:r>
          </a:p>
          <a:p>
            <a:pPr lvl="3">
              <a:buFont typeface="Wingdings" pitchFamily="2" charset="2"/>
              <a:buChar char="Ø"/>
            </a:pPr>
            <a:r>
              <a:rPr lang="nl-BE" dirty="0" smtClean="0"/>
              <a:t>30 </a:t>
            </a:r>
            <a:r>
              <a:rPr lang="nl-BE" dirty="0"/>
              <a:t>banken, waaronder de grootbanken </a:t>
            </a:r>
          </a:p>
          <a:p>
            <a:pPr lvl="3">
              <a:buFont typeface="Wingdings" pitchFamily="2" charset="2"/>
              <a:buChar char="Ø"/>
            </a:pPr>
            <a:r>
              <a:rPr lang="nl-BE" dirty="0"/>
              <a:t>Jaarlijkse premie dient betaald te worden van 0,5% op hoofdsom door bank </a:t>
            </a:r>
            <a:r>
              <a:rPr lang="nl-BE" dirty="0">
                <a:sym typeface="Wingdings" pitchFamily="2" charset="2"/>
              </a:rPr>
              <a:t> doorrekening aan KMO</a:t>
            </a:r>
          </a:p>
          <a:p>
            <a:pPr lvl="3">
              <a:buFont typeface="Wingdings" pitchFamily="2" charset="2"/>
              <a:buChar char="Ø"/>
            </a:pPr>
            <a:r>
              <a:rPr lang="nl-BE" dirty="0">
                <a:sym typeface="Wingdings" pitchFamily="2" charset="2"/>
              </a:rPr>
              <a:t>Maximum waarborg per onderneming : </a:t>
            </a:r>
            <a:r>
              <a:rPr lang="nl-BE" dirty="0" smtClean="0">
                <a:sym typeface="Wingdings" pitchFamily="2" charset="2"/>
              </a:rPr>
              <a:t>750.000€ (bank kan zelf beslissen) tot 1,5M€ (beslissing Waarborgbeheer)</a:t>
            </a:r>
            <a:endParaRPr lang="nl-BE" dirty="0">
              <a:sym typeface="Wingdings" pitchFamily="2" charset="2"/>
            </a:endParaRPr>
          </a:p>
          <a:p>
            <a:pPr lvl="3">
              <a:buFont typeface="Wingdings" pitchFamily="2" charset="2"/>
              <a:buChar char="Ø"/>
            </a:pPr>
            <a:r>
              <a:rPr lang="nl-BE" dirty="0" smtClean="0">
                <a:sym typeface="Wingdings" pitchFamily="2" charset="2"/>
              </a:rPr>
              <a:t>Eveneens voor financiering van bedrijfskapitaal, leasingcontracten en overbruggingskredieten</a:t>
            </a:r>
            <a:endParaRPr lang="nl-BE" dirty="0">
              <a:sym typeface="Wingdings" pitchFamily="2" charset="2"/>
            </a:endParaRPr>
          </a:p>
          <a:p>
            <a:pPr lvl="3">
              <a:buNone/>
            </a:pPr>
            <a:r>
              <a:rPr lang="nl-BE" dirty="0" smtClean="0"/>
              <a:t>    en ook voor </a:t>
            </a:r>
            <a:r>
              <a:rPr lang="nl-BE" u="sng" dirty="0" smtClean="0"/>
              <a:t>overname van bedrijven</a:t>
            </a:r>
            <a:r>
              <a:rPr lang="nl-BE" dirty="0" smtClean="0"/>
              <a:t>.</a:t>
            </a:r>
            <a:endParaRPr lang="nl-BE" dirty="0"/>
          </a:p>
          <a:p>
            <a:pPr lvl="3"/>
            <a:endParaRPr lang="nl-BE" dirty="0"/>
          </a:p>
          <a:p>
            <a:pPr lvl="2">
              <a:buFont typeface="Stone Sans" charset="0"/>
              <a:buNone/>
            </a:pPr>
            <a:endParaRPr lang="nl-BE" dirty="0"/>
          </a:p>
        </p:txBody>
      </p:sp>
      <p:pic>
        <p:nvPicPr>
          <p:cNvPr id="11776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54212" y="5933058"/>
            <a:ext cx="3851275" cy="444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17767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05663" y="403225"/>
            <a:ext cx="2166937" cy="420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8" name="Afbeelding 7" descr="logoVARAFIN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48600" y="5933058"/>
            <a:ext cx="1143001" cy="108108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contactgegevens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Kantoor Gent</a:t>
            </a:r>
          </a:p>
          <a:p>
            <a:r>
              <a:rPr lang="nl-BE" dirty="0" smtClean="0"/>
              <a:t>VARAFIN – </a:t>
            </a:r>
            <a:r>
              <a:rPr lang="nl-BE" dirty="0" err="1" smtClean="0"/>
              <a:t>Lauwstraat</a:t>
            </a:r>
            <a:r>
              <a:rPr lang="nl-BE" dirty="0" smtClean="0"/>
              <a:t> 55A, 9051 </a:t>
            </a:r>
            <a:r>
              <a:rPr lang="nl-BE" dirty="0" err="1" smtClean="0"/>
              <a:t>Sint-Denijs-Westrem</a:t>
            </a:r>
            <a:r>
              <a:rPr lang="nl-BE" dirty="0" smtClean="0"/>
              <a:t> 	</a:t>
            </a:r>
          </a:p>
          <a:p>
            <a:r>
              <a:rPr lang="nl-BE" dirty="0" smtClean="0">
                <a:hlinkClick r:id="rId2"/>
              </a:rPr>
              <a:t>info@</a:t>
            </a:r>
            <a:r>
              <a:rPr lang="nl-BE" dirty="0" err="1" smtClean="0">
                <a:hlinkClick r:id="rId2"/>
              </a:rPr>
              <a:t>varafin.be</a:t>
            </a:r>
            <a:endParaRPr lang="nl-BE" dirty="0" smtClean="0"/>
          </a:p>
          <a:p>
            <a:r>
              <a:rPr lang="nl-BE" dirty="0" smtClean="0"/>
              <a:t>GSM:+32(0)495 57 99 36  </a:t>
            </a:r>
          </a:p>
          <a:p>
            <a:endParaRPr lang="nl-BE" dirty="0" smtClean="0"/>
          </a:p>
        </p:txBody>
      </p:sp>
      <p:pic>
        <p:nvPicPr>
          <p:cNvPr id="4" name="Afbeelding 3" descr="logoVARAFI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48600" y="5933058"/>
            <a:ext cx="1143001" cy="10810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33413" y="403225"/>
            <a:ext cx="7215187" cy="1293813"/>
          </a:xfrm>
          <a:noFill/>
        </p:spPr>
        <p:txBody>
          <a:bodyPr/>
          <a:lstStyle/>
          <a:p>
            <a:r>
              <a:rPr lang="nl-NL" sz="1200" dirty="0" smtClean="0">
                <a:latin typeface="Century Gothic" pitchFamily="34" charset="0"/>
              </a:rPr>
              <a:t>	</a:t>
            </a:r>
            <a:r>
              <a:rPr lang="nl-NL" sz="1800" b="1" i="1" dirty="0" smtClean="0">
                <a:latin typeface="Century Gothic" pitchFamily="34" charset="0"/>
              </a:rPr>
              <a:t/>
            </a:r>
            <a:br>
              <a:rPr lang="nl-NL" sz="1800" b="1" i="1" dirty="0" smtClean="0">
                <a:latin typeface="Century Gothic" pitchFamily="34" charset="0"/>
              </a:rPr>
            </a:br>
            <a:r>
              <a:rPr lang="nl-NL" sz="2400" b="1" i="1" dirty="0" smtClean="0">
                <a:latin typeface="Century Gothic" pitchFamily="34" charset="0"/>
              </a:rPr>
              <a:t>Wie is wie</a:t>
            </a:r>
            <a:endParaRPr lang="nl-NL" sz="2400" i="1" dirty="0" smtClean="0">
              <a:latin typeface="Century Gothic" pitchFamily="34" charset="0"/>
            </a:endParaRP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3413" y="2171700"/>
            <a:ext cx="8077200" cy="4071938"/>
          </a:xfrm>
          <a:noFill/>
          <a:ln w="12700"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nl-BE" sz="1600" dirty="0" smtClean="0">
              <a:latin typeface="Century Gothic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nl-BE" sz="1600" dirty="0" smtClean="0">
              <a:latin typeface="Century Gothic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nl-NL" sz="1600" dirty="0" smtClean="0">
              <a:latin typeface="Century Gothic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nl-NL" sz="1600" dirty="0" smtClean="0">
                <a:latin typeface="Century Gothic" pitchFamily="34" charset="0"/>
              </a:rPr>
              <a:t>Studies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nl-NL" sz="1600" dirty="0" err="1" smtClean="0">
                <a:latin typeface="Century Gothic" pitchFamily="34" charset="0"/>
              </a:rPr>
              <a:t>Licentiaat-doctorandus</a:t>
            </a:r>
            <a:r>
              <a:rPr lang="nl-NL" sz="1600" dirty="0" smtClean="0">
                <a:latin typeface="Century Gothic" pitchFamily="34" charset="0"/>
              </a:rPr>
              <a:t> Toegepaste Economische Wetenschappen (K.U. Leuven)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nl-NL" sz="1600" dirty="0" err="1" smtClean="0">
                <a:latin typeface="Century Gothic" pitchFamily="34" charset="0"/>
              </a:rPr>
              <a:t>Master</a:t>
            </a:r>
            <a:r>
              <a:rPr lang="nl-NL" sz="1600" dirty="0" smtClean="0">
                <a:latin typeface="Century Gothic" pitchFamily="34" charset="0"/>
              </a:rPr>
              <a:t> in </a:t>
            </a:r>
            <a:r>
              <a:rPr lang="nl-NL" sz="1600" dirty="0" err="1" smtClean="0">
                <a:latin typeface="Century Gothic" pitchFamily="34" charset="0"/>
              </a:rPr>
              <a:t>Finance</a:t>
            </a:r>
            <a:r>
              <a:rPr lang="nl-NL" sz="1600" dirty="0" smtClean="0">
                <a:latin typeface="Century Gothic" pitchFamily="34" charset="0"/>
              </a:rPr>
              <a:t> en Accountancy (Brussel)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endParaRPr lang="nl-NL" sz="1600" dirty="0" smtClean="0">
              <a:latin typeface="Century Gothic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nl-NL" sz="1600" dirty="0" smtClean="0">
                <a:latin typeface="Century Gothic" pitchFamily="34" charset="0"/>
              </a:rPr>
              <a:t>Professionele ervaring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nl-NL" sz="1600" dirty="0" smtClean="0">
                <a:latin typeface="Century Gothic" pitchFamily="34" charset="0"/>
              </a:rPr>
              <a:t>	- CEO-eigenaar interieurbedrijf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nl-NL" sz="1600" dirty="0" smtClean="0">
                <a:latin typeface="Century Gothic" pitchFamily="34" charset="0"/>
              </a:rPr>
              <a:t>    - Managing Director - VARAFIN (1999-heden) : financieel adviesbureau</a:t>
            </a:r>
            <a:br>
              <a:rPr lang="nl-NL" sz="1600" dirty="0" smtClean="0">
                <a:latin typeface="Century Gothic" pitchFamily="34" charset="0"/>
              </a:rPr>
            </a:br>
            <a:r>
              <a:rPr lang="nl-NL" sz="1600" dirty="0" smtClean="0">
                <a:latin typeface="Century Gothic" pitchFamily="34" charset="0"/>
              </a:rPr>
              <a:t>- Senior Kredietadviseur – financiële instelling (2004-2005)</a:t>
            </a:r>
            <a:br>
              <a:rPr lang="nl-NL" sz="1600" dirty="0" smtClean="0">
                <a:latin typeface="Century Gothic" pitchFamily="34" charset="0"/>
              </a:rPr>
            </a:br>
            <a:r>
              <a:rPr lang="nl-NL" sz="1600" dirty="0" smtClean="0">
                <a:latin typeface="Century Gothic" pitchFamily="34" charset="0"/>
              </a:rPr>
              <a:t>- Financieel adviseur/CFO - Entertainment Group (2002-2003)</a:t>
            </a:r>
            <a:br>
              <a:rPr lang="nl-NL" sz="1600" dirty="0" smtClean="0">
                <a:latin typeface="Century Gothic" pitchFamily="34" charset="0"/>
              </a:rPr>
            </a:br>
            <a:r>
              <a:rPr lang="nl-NL" sz="1600" dirty="0" smtClean="0">
                <a:latin typeface="Century Gothic" pitchFamily="34" charset="0"/>
              </a:rPr>
              <a:t>- Partner-Investment Manager - </a:t>
            </a:r>
            <a:r>
              <a:rPr lang="nl-NL" sz="1600" dirty="0" err="1" smtClean="0">
                <a:latin typeface="Century Gothic" pitchFamily="34" charset="0"/>
              </a:rPr>
              <a:t>Lessius</a:t>
            </a:r>
            <a:r>
              <a:rPr lang="nl-NL" sz="1600" dirty="0" smtClean="0">
                <a:latin typeface="Century Gothic" pitchFamily="34" charset="0"/>
              </a:rPr>
              <a:t> Management cv (1999-2002)</a:t>
            </a:r>
            <a:br>
              <a:rPr lang="nl-NL" sz="1600" dirty="0" smtClean="0">
                <a:latin typeface="Century Gothic" pitchFamily="34" charset="0"/>
              </a:rPr>
            </a:br>
            <a:r>
              <a:rPr lang="nl-NL" sz="1600" dirty="0" smtClean="0">
                <a:latin typeface="Century Gothic" pitchFamily="34" charset="0"/>
              </a:rPr>
              <a:t>- Senior Consultant – </a:t>
            </a:r>
            <a:r>
              <a:rPr lang="nl-NL" sz="1600" dirty="0" err="1" smtClean="0">
                <a:latin typeface="Century Gothic" pitchFamily="34" charset="0"/>
              </a:rPr>
              <a:t>Lessius</a:t>
            </a:r>
            <a:r>
              <a:rPr lang="nl-NL" sz="1600" dirty="0" smtClean="0">
                <a:latin typeface="Century Gothic" pitchFamily="34" charset="0"/>
              </a:rPr>
              <a:t> Management Consulting nv (1999-2002)</a:t>
            </a:r>
            <a:br>
              <a:rPr lang="nl-NL" sz="1600" dirty="0" smtClean="0">
                <a:latin typeface="Century Gothic" pitchFamily="34" charset="0"/>
              </a:rPr>
            </a:br>
            <a:r>
              <a:rPr lang="nl-NL" sz="1600" dirty="0" smtClean="0">
                <a:latin typeface="Century Gothic" pitchFamily="34" charset="0"/>
              </a:rPr>
              <a:t>- Investment Manager – GIMV-groep (1990-1998)</a:t>
            </a:r>
            <a:br>
              <a:rPr lang="nl-NL" sz="1600" dirty="0" smtClean="0">
                <a:latin typeface="Century Gothic" pitchFamily="34" charset="0"/>
              </a:rPr>
            </a:br>
            <a:r>
              <a:rPr lang="nl-NL" sz="1600" dirty="0" smtClean="0">
                <a:latin typeface="Century Gothic" pitchFamily="34" charset="0"/>
              </a:rPr>
              <a:t>- Financial </a:t>
            </a:r>
            <a:r>
              <a:rPr lang="nl-NL" sz="1600" dirty="0" err="1" smtClean="0">
                <a:latin typeface="Century Gothic" pitchFamily="34" charset="0"/>
              </a:rPr>
              <a:t>Analyst</a:t>
            </a:r>
            <a:r>
              <a:rPr lang="nl-NL" sz="1600" dirty="0" smtClean="0">
                <a:latin typeface="Century Gothic" pitchFamily="34" charset="0"/>
              </a:rPr>
              <a:t> &amp; </a:t>
            </a:r>
            <a:r>
              <a:rPr lang="nl-NL" sz="1600" dirty="0" err="1" smtClean="0">
                <a:latin typeface="Century Gothic" pitchFamily="34" charset="0"/>
              </a:rPr>
              <a:t>Cost</a:t>
            </a:r>
            <a:r>
              <a:rPr lang="nl-NL" sz="1600" dirty="0" smtClean="0">
                <a:latin typeface="Century Gothic" pitchFamily="34" charset="0"/>
              </a:rPr>
              <a:t> Account. - </a:t>
            </a:r>
            <a:r>
              <a:rPr lang="nl-NL" sz="1600" dirty="0" err="1" smtClean="0">
                <a:latin typeface="Century Gothic" pitchFamily="34" charset="0"/>
              </a:rPr>
              <a:t>Donaldson</a:t>
            </a:r>
            <a:r>
              <a:rPr lang="nl-NL" sz="1600" dirty="0" smtClean="0">
                <a:latin typeface="Century Gothic" pitchFamily="34" charset="0"/>
              </a:rPr>
              <a:t> Europe nv (1989/90)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nl-NL" sz="1600" dirty="0" smtClean="0">
                <a:latin typeface="Century Gothic" pitchFamily="34" charset="0"/>
              </a:rPr>
              <a:t>	- </a:t>
            </a:r>
            <a:r>
              <a:rPr lang="nl-NL" sz="1600" dirty="0" err="1" smtClean="0">
                <a:latin typeface="Century Gothic" pitchFamily="34" charset="0"/>
              </a:rPr>
              <a:t>Purchase</a:t>
            </a:r>
            <a:r>
              <a:rPr lang="nl-NL" sz="1600" dirty="0" smtClean="0">
                <a:latin typeface="Century Gothic" pitchFamily="34" charset="0"/>
              </a:rPr>
              <a:t> </a:t>
            </a:r>
            <a:r>
              <a:rPr lang="nl-NL" sz="1600" dirty="0" err="1" smtClean="0">
                <a:latin typeface="Century Gothic" pitchFamily="34" charset="0"/>
              </a:rPr>
              <a:t>Analyst</a:t>
            </a:r>
            <a:r>
              <a:rPr lang="nl-NL" sz="1600" dirty="0" smtClean="0">
                <a:latin typeface="Century Gothic" pitchFamily="34" charset="0"/>
              </a:rPr>
              <a:t> &amp; </a:t>
            </a:r>
            <a:r>
              <a:rPr lang="nl-NL" sz="1600" dirty="0" err="1" smtClean="0">
                <a:latin typeface="Century Gothic" pitchFamily="34" charset="0"/>
              </a:rPr>
              <a:t>Cost</a:t>
            </a:r>
            <a:r>
              <a:rPr lang="nl-NL" sz="1600" dirty="0" smtClean="0">
                <a:latin typeface="Century Gothic" pitchFamily="34" charset="0"/>
              </a:rPr>
              <a:t> Account. – New Holland nv (1989)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33413" y="1625600"/>
            <a:ext cx="1414462" cy="169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SzPct val="100000"/>
              <a:buFont typeface="Wingdings" pitchFamily="2" charset="2"/>
              <a:buChar char="Ø"/>
            </a:pPr>
            <a:r>
              <a:rPr lang="nl-NL" sz="1400" b="1" dirty="0"/>
              <a:t> </a:t>
            </a:r>
            <a:r>
              <a:rPr lang="nl-NL" sz="1400" dirty="0">
                <a:solidFill>
                  <a:schemeClr val="tx1"/>
                </a:solidFill>
                <a:latin typeface="Century Gothic" pitchFamily="34" charset="0"/>
              </a:rPr>
              <a:t>Piet Van Raes</a:t>
            </a:r>
            <a:r>
              <a:rPr lang="nl-NL" sz="1400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14347" name="Afbeelding 12" descr="DSC_0841 - Copy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1625600"/>
            <a:ext cx="2084388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Afbeelding 11" descr="logoVARAFI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48600" y="5933058"/>
            <a:ext cx="1143001" cy="108108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6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6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6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6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6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6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6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6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6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6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6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6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6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6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6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6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4" grpId="0" autoUpdateAnimBg="0"/>
      <p:bldP spid="136195" grpId="0" build="p" autoUpdateAnimBg="0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95300" y="1943100"/>
            <a:ext cx="8915400" cy="45227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nl-BE" sz="1800" b="1" dirty="0" smtClean="0"/>
              <a:t>ervaring en professionele aanpak = een must</a:t>
            </a:r>
          </a:p>
          <a:p>
            <a:pPr>
              <a:buFont typeface="Arial" pitchFamily="34" charset="0"/>
              <a:buChar char="•"/>
            </a:pPr>
            <a:endParaRPr lang="nl-BE" sz="1800" dirty="0" smtClean="0"/>
          </a:p>
          <a:p>
            <a:pPr lvl="1">
              <a:buFont typeface="Wingdings" pitchFamily="2" charset="2"/>
              <a:buChar char="§"/>
            </a:pPr>
            <a:r>
              <a:rPr lang="nl-BE" dirty="0" smtClean="0"/>
              <a:t>werken volgens bepaalde methodiek (prospectie, geheimhouding, LOI, tijdsplanning);</a:t>
            </a:r>
          </a:p>
          <a:p>
            <a:pPr lvl="1">
              <a:buFont typeface="Wingdings" pitchFamily="2" charset="2"/>
              <a:buChar char="§"/>
            </a:pPr>
            <a:endParaRPr lang="nl-BE" dirty="0" smtClean="0"/>
          </a:p>
          <a:p>
            <a:pPr lvl="1">
              <a:buFont typeface="Wingdings" pitchFamily="2" charset="2"/>
              <a:buChar char="§"/>
            </a:pPr>
            <a:r>
              <a:rPr lang="nl-BE" dirty="0" smtClean="0"/>
              <a:t>tijdrovend/ belastend voor beide partijen -  lang en moeizaam proces (gemiddeld 6-12 maanden);</a:t>
            </a:r>
          </a:p>
          <a:p>
            <a:pPr lvl="1">
              <a:buFont typeface="Wingdings" pitchFamily="2" charset="2"/>
              <a:buChar char="§"/>
            </a:pPr>
            <a:endParaRPr lang="nl-BE" dirty="0" smtClean="0"/>
          </a:p>
          <a:p>
            <a:pPr lvl="1">
              <a:buFont typeface="Wingdings" pitchFamily="2" charset="2"/>
              <a:buChar char="§"/>
            </a:pPr>
            <a:r>
              <a:rPr lang="nl-BE" dirty="0" smtClean="0"/>
              <a:t>emoties en persoonlijkheid van de diverse actoren kunnen nefaste invloed hebben op de afloop.</a:t>
            </a:r>
          </a:p>
          <a:p>
            <a:pPr>
              <a:buNone/>
            </a:pPr>
            <a:endParaRPr lang="nl-BE" sz="1800" b="1" dirty="0" smtClean="0"/>
          </a:p>
          <a:p>
            <a:pPr>
              <a:buFont typeface="Arial" pitchFamily="34" charset="0"/>
              <a:buChar char="•"/>
            </a:pPr>
            <a:r>
              <a:rPr lang="nl-BE" sz="1800" b="1" dirty="0" smtClean="0"/>
              <a:t>Goede voorbereiding van de verkoop = noodzakelijk </a:t>
            </a:r>
          </a:p>
          <a:p>
            <a:pPr>
              <a:buFont typeface="Arial" pitchFamily="34" charset="0"/>
              <a:buChar char="•"/>
            </a:pPr>
            <a:endParaRPr lang="nl-BE" sz="800" b="1" dirty="0" smtClean="0"/>
          </a:p>
          <a:p>
            <a:pPr lvl="1">
              <a:buFont typeface="Wingdings" pitchFamily="2" charset="2"/>
              <a:buChar char="§"/>
            </a:pPr>
            <a:r>
              <a:rPr lang="nl-BE" dirty="0" smtClean="0"/>
              <a:t>Tijdsbesparend </a:t>
            </a:r>
          </a:p>
          <a:p>
            <a:pPr lvl="1">
              <a:buFont typeface="Wingdings" pitchFamily="2" charset="2"/>
              <a:buChar char="§"/>
            </a:pPr>
            <a:r>
              <a:rPr lang="nl-BE" dirty="0" smtClean="0">
                <a:sym typeface="Wingdings" pitchFamily="2" charset="2"/>
              </a:rPr>
              <a:t>k</a:t>
            </a:r>
            <a:r>
              <a:rPr lang="nl-BE" dirty="0" smtClean="0"/>
              <a:t>an u veel geld opleveren (hogere transactieprijs)</a:t>
            </a:r>
          </a:p>
          <a:p>
            <a:pPr lvl="1">
              <a:buNone/>
            </a:pPr>
            <a:endParaRPr lang="nl-BE" dirty="0" smtClean="0"/>
          </a:p>
          <a:p>
            <a:pPr lvl="1">
              <a:buNone/>
            </a:pPr>
            <a:endParaRPr lang="nl-BE" b="1" dirty="0" smtClean="0"/>
          </a:p>
          <a:p>
            <a:endParaRPr lang="nl-BE" dirty="0" smtClean="0"/>
          </a:p>
          <a:p>
            <a:endParaRPr lang="nl-BE" dirty="0"/>
          </a:p>
        </p:txBody>
      </p:sp>
      <p:pic>
        <p:nvPicPr>
          <p:cNvPr id="4" name="Afbeelding 3" descr="logoVARAFI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8600" y="5933058"/>
            <a:ext cx="1143001" cy="1081087"/>
          </a:xfrm>
          <a:prstGeom prst="rect">
            <a:avLst/>
          </a:prstGeom>
        </p:spPr>
      </p:pic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200" dirty="0" smtClean="0"/>
              <a:t>3. Adviezen</a:t>
            </a:r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/>
            </a:r>
            <a:br>
              <a:rPr lang="nl-BE" dirty="0" smtClean="0"/>
            </a:br>
            <a:r>
              <a:rPr lang="nl-BE" sz="2400" dirty="0" smtClean="0"/>
              <a:t>1. Bereid u emotioneel voor</a:t>
            </a:r>
            <a:endParaRPr lang="nl-BE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77850" y="2705100"/>
            <a:ext cx="8915400" cy="3684588"/>
          </a:xfrm>
        </p:spPr>
        <p:txBody>
          <a:bodyPr/>
          <a:lstStyle/>
          <a:p>
            <a:r>
              <a:rPr lang="nl-BE" dirty="0" smtClean="0"/>
              <a:t>- Is een complex proces</a:t>
            </a:r>
          </a:p>
          <a:p>
            <a:r>
              <a:rPr lang="nl-BE" dirty="0" smtClean="0"/>
              <a:t>- Is een ingrijpende beslissing</a:t>
            </a:r>
          </a:p>
          <a:p>
            <a:r>
              <a:rPr lang="nl-BE" dirty="0" smtClean="0"/>
              <a:t>- bereid u psychologisch voor op dit proces en ook op de periode  </a:t>
            </a:r>
          </a:p>
          <a:p>
            <a:r>
              <a:rPr lang="nl-BE" dirty="0" smtClean="0"/>
              <a:t>  nadien. </a:t>
            </a:r>
          </a:p>
          <a:p>
            <a:r>
              <a:rPr lang="nl-BE" dirty="0" smtClean="0"/>
              <a:t>- emoties kunnen parten spelen in het proces</a:t>
            </a:r>
          </a:p>
          <a:p>
            <a:endParaRPr lang="nl-BE" dirty="0"/>
          </a:p>
        </p:txBody>
      </p:sp>
      <p:pic>
        <p:nvPicPr>
          <p:cNvPr id="4" name="Afbeelding 3" descr="logoVARAFI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8600" y="5933058"/>
            <a:ext cx="1143001" cy="10810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2000" y="1041400"/>
            <a:ext cx="6858000" cy="647700"/>
          </a:xfrm>
        </p:spPr>
        <p:txBody>
          <a:bodyPr/>
          <a:lstStyle/>
          <a:p>
            <a:r>
              <a:rPr lang="nl-BE" sz="2400" dirty="0" smtClean="0"/>
              <a:t>2 . </a:t>
            </a:r>
            <a:r>
              <a:rPr lang="nl-BE" sz="2400" b="1" dirty="0" smtClean="0"/>
              <a:t>Zorg voor een eenvoudige en transparante  </a:t>
            </a:r>
            <a:br>
              <a:rPr lang="nl-BE" sz="2400" b="1" dirty="0" smtClean="0"/>
            </a:br>
            <a:r>
              <a:rPr lang="nl-BE" sz="2400" b="1" dirty="0" smtClean="0"/>
              <a:t>     structuur </a:t>
            </a:r>
            <a:r>
              <a:rPr lang="nl-BE" sz="2800" dirty="0" smtClean="0"/>
              <a:t/>
            </a:r>
            <a:br>
              <a:rPr lang="nl-BE" sz="2800" dirty="0" smtClean="0"/>
            </a:br>
            <a:r>
              <a:rPr lang="nl-BE" sz="2800" dirty="0" smtClean="0"/>
              <a:t/>
            </a:r>
            <a:br>
              <a:rPr lang="nl-BE" sz="2800" dirty="0" smtClean="0"/>
            </a:br>
            <a:r>
              <a:rPr lang="nl-BE" b="1" dirty="0" smtClean="0"/>
              <a:t/>
            </a:r>
            <a:br>
              <a:rPr lang="nl-BE" b="1" dirty="0" smtClean="0"/>
            </a:b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77850" y="2324100"/>
            <a:ext cx="8915400" cy="4548188"/>
          </a:xfrm>
        </p:spPr>
        <p:txBody>
          <a:bodyPr/>
          <a:lstStyle/>
          <a:p>
            <a:r>
              <a:rPr lang="nl-BE" sz="2000" b="1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Feitelijke bedrijfsactiviteit is om historische, sociaalrechtelijke of fiscale opportuniteitsredenen in diverse vennootschappen opgesplitst. (bv ondernemingsraad) </a:t>
            </a:r>
            <a:r>
              <a:rPr lang="nl-BE" dirty="0" smtClean="0">
                <a:sym typeface="Wingdings" pitchFamily="2" charset="2"/>
              </a:rPr>
              <a:t> </a:t>
            </a:r>
            <a:r>
              <a:rPr lang="nl-BE" dirty="0" smtClean="0"/>
              <a:t>eventueel fusie</a:t>
            </a:r>
          </a:p>
          <a:p>
            <a:pPr>
              <a:buFont typeface="Arial" pitchFamily="34" charset="0"/>
              <a:buChar char="•"/>
            </a:pPr>
            <a:endParaRPr lang="nl-BE" sz="1800" dirty="0" smtClean="0"/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Verschillende, niet-complementaire activiteiten onder </a:t>
            </a:r>
            <a:r>
              <a:rPr lang="nl-BE" dirty="0" err="1" smtClean="0"/>
              <a:t>éénzelfde</a:t>
            </a:r>
            <a:r>
              <a:rPr lang="nl-BE" dirty="0" smtClean="0"/>
              <a:t> koepel </a:t>
            </a:r>
            <a:r>
              <a:rPr lang="nl-BE" dirty="0" smtClean="0">
                <a:sym typeface="Wingdings" pitchFamily="2" charset="2"/>
              </a:rPr>
              <a:t> </a:t>
            </a:r>
            <a:r>
              <a:rPr lang="nl-BE" dirty="0" smtClean="0"/>
              <a:t>eventueel verkopen of afsplitsen</a:t>
            </a:r>
          </a:p>
          <a:p>
            <a:pPr>
              <a:buFont typeface="Arial" pitchFamily="34" charset="0"/>
              <a:buChar char="•"/>
            </a:pPr>
            <a:endParaRPr lang="nl-BE" sz="1800" dirty="0" smtClean="0"/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afsluiting boekjaar tussen de ondernemingen is verschillend </a:t>
            </a:r>
          </a:p>
          <a:p>
            <a:endParaRPr lang="nl-BE" sz="2000" dirty="0" smtClean="0"/>
          </a:p>
        </p:txBody>
      </p:sp>
      <p:pic>
        <p:nvPicPr>
          <p:cNvPr id="4" name="Afbeelding 3" descr="logoVARAFI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8600" y="5933058"/>
            <a:ext cx="1143001" cy="1081087"/>
          </a:xfrm>
          <a:prstGeom prst="rect">
            <a:avLst/>
          </a:prstGeom>
        </p:spPr>
      </p:pic>
      <p:sp>
        <p:nvSpPr>
          <p:cNvPr id="6" name="PIJL-RECHTS 5"/>
          <p:cNvSpPr/>
          <p:nvPr/>
        </p:nvSpPr>
        <p:spPr bwMode="auto">
          <a:xfrm>
            <a:off x="577850" y="5933058"/>
            <a:ext cx="1327150" cy="532830"/>
          </a:xfrm>
          <a:prstGeom prst="rightArrow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Stone Sans Medium/SemiBold" pitchFamily="18" charset="0"/>
            </a:endParaRPr>
          </a:p>
        </p:txBody>
      </p:sp>
      <p:sp>
        <p:nvSpPr>
          <p:cNvPr id="7" name="PIJL-RECHTS 6"/>
          <p:cNvSpPr/>
          <p:nvPr/>
        </p:nvSpPr>
        <p:spPr bwMode="auto">
          <a:xfrm>
            <a:off x="762000" y="5933058"/>
            <a:ext cx="2133600" cy="277242"/>
          </a:xfrm>
          <a:prstGeom prst="rightArrow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Stone Sans Medium/SemiBol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/>
              <a:t/>
            </a:r>
            <a:br>
              <a:rPr lang="nl-BE" b="1" dirty="0" smtClean="0"/>
            </a:br>
            <a:r>
              <a:rPr lang="nl-BE" b="1" dirty="0" smtClean="0"/>
              <a:t/>
            </a:r>
            <a:br>
              <a:rPr lang="nl-BE" b="1" dirty="0" smtClean="0"/>
            </a:b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BE" sz="2400" b="1" dirty="0" smtClean="0"/>
              <a:t>   -&gt; Schoonmaak van de balans</a:t>
            </a:r>
          </a:p>
          <a:p>
            <a:pPr>
              <a:buFont typeface="Arial" pitchFamily="34" charset="0"/>
              <a:buChar char="•"/>
            </a:pPr>
            <a:endParaRPr lang="nl-BE" sz="2400" dirty="0" smtClean="0"/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Niet exploitatiegebonden onroerend:</a:t>
            </a:r>
          </a:p>
          <a:p>
            <a:pPr lvl="1"/>
            <a:r>
              <a:rPr lang="nl-BE" dirty="0" smtClean="0"/>
              <a:t>- Onroerend goed afsplitsen of verkopen</a:t>
            </a:r>
          </a:p>
          <a:p>
            <a:pPr lvl="1"/>
            <a:r>
              <a:rPr lang="nl-BE" dirty="0" smtClean="0"/>
              <a:t>- Constructies Naakte eigendom/vruchtgebruik</a:t>
            </a:r>
          </a:p>
          <a:p>
            <a:pPr lvl="1"/>
            <a:endParaRPr lang="nl-BE" dirty="0" smtClean="0"/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Overtollige roerende goederen:</a:t>
            </a:r>
          </a:p>
          <a:p>
            <a:pPr lvl="1"/>
            <a:r>
              <a:rPr lang="nl-BE" dirty="0" smtClean="0"/>
              <a:t> bv: auto’s boten..</a:t>
            </a:r>
          </a:p>
          <a:p>
            <a:pPr lvl="1"/>
            <a:r>
              <a:rPr lang="nl-BE" i="1" dirty="0" smtClean="0"/>
              <a:t>- verkoop of </a:t>
            </a:r>
            <a:r>
              <a:rPr lang="nl-BE" dirty="0" smtClean="0"/>
              <a:t>(partiële) splitsing</a:t>
            </a:r>
          </a:p>
          <a:p>
            <a:pPr lvl="1"/>
            <a:r>
              <a:rPr lang="nl-BE" sz="2000" dirty="0" smtClean="0"/>
              <a:t> </a:t>
            </a:r>
          </a:p>
          <a:p>
            <a:r>
              <a:rPr lang="nl-BE" sz="2000" dirty="0" smtClean="0">
                <a:sym typeface="Wingdings" pitchFamily="2" charset="2"/>
              </a:rPr>
              <a:t>      </a:t>
            </a:r>
            <a:r>
              <a:rPr lang="nl-BE" sz="2000" dirty="0" smtClean="0"/>
              <a:t> fiscaal neutraal = moeilijk ! (desgevallend RULING aanvragen)</a:t>
            </a:r>
            <a:endParaRPr lang="nl-BE" sz="2000" dirty="0"/>
          </a:p>
        </p:txBody>
      </p:sp>
      <p:pic>
        <p:nvPicPr>
          <p:cNvPr id="4" name="Afbeelding 3" descr="logoVARAFI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8600" y="5933058"/>
            <a:ext cx="1143001" cy="10810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b="1" dirty="0" smtClean="0"/>
          </a:p>
          <a:p>
            <a:pPr>
              <a:buNone/>
            </a:pPr>
            <a:r>
              <a:rPr lang="nl-BE" b="1" dirty="0" smtClean="0"/>
              <a:t>-&gt; overbodige liquiditeiten :</a:t>
            </a:r>
            <a:endParaRPr lang="nl-BE" dirty="0" smtClean="0"/>
          </a:p>
          <a:p>
            <a:pPr lvl="2">
              <a:buFont typeface="Courier New" pitchFamily="49" charset="0"/>
              <a:buChar char="o"/>
            </a:pPr>
            <a:endParaRPr lang="nl-BE" dirty="0" smtClean="0"/>
          </a:p>
          <a:p>
            <a:r>
              <a:rPr lang="nl-BE" sz="1800" i="1" dirty="0" smtClean="0"/>
              <a:t>Indien Koper deze aanwendt voor overname (</a:t>
            </a:r>
            <a:r>
              <a:rPr lang="nl-BE" sz="1800" i="1" dirty="0" err="1" smtClean="0"/>
              <a:t>leveraged</a:t>
            </a:r>
            <a:r>
              <a:rPr lang="nl-BE" sz="1800" i="1" dirty="0" smtClean="0"/>
              <a:t> </a:t>
            </a:r>
            <a:r>
              <a:rPr lang="nl-BE" sz="1800" i="1" dirty="0" err="1" smtClean="0"/>
              <a:t>buyout</a:t>
            </a:r>
            <a:r>
              <a:rPr lang="nl-BE" sz="1800" i="1" dirty="0" smtClean="0"/>
              <a:t>)</a:t>
            </a:r>
          </a:p>
          <a:p>
            <a:endParaRPr lang="nl-BE" sz="1800" i="1" dirty="0" smtClean="0"/>
          </a:p>
          <a:p>
            <a:r>
              <a:rPr lang="nl-BE" sz="1800" i="1" dirty="0" smtClean="0"/>
              <a:t>=&gt; Oppassen artikel 629 Wetboek van Vennootschappen !</a:t>
            </a:r>
          </a:p>
          <a:p>
            <a:endParaRPr lang="nl-BE" sz="1800" i="1" dirty="0" smtClean="0"/>
          </a:p>
          <a:p>
            <a:r>
              <a:rPr lang="nl-BE" sz="1800" i="1" dirty="0" smtClean="0"/>
              <a:t>“Overgenomen bedrijf mag  geen leningen en/of</a:t>
            </a:r>
          </a:p>
          <a:p>
            <a:r>
              <a:rPr lang="nl-BE" sz="1800" i="1" dirty="0" smtClean="0"/>
              <a:t>zekerheden verstrekken, resp. aan </a:t>
            </a:r>
            <a:r>
              <a:rPr lang="nl-BE" sz="1800" i="1" dirty="0" err="1" smtClean="0"/>
              <a:t>Newco</a:t>
            </a:r>
            <a:r>
              <a:rPr lang="nl-BE" sz="1800" i="1" dirty="0" smtClean="0"/>
              <a:t> of aan de bank om</a:t>
            </a:r>
          </a:p>
          <a:p>
            <a:r>
              <a:rPr lang="nl-BE" sz="1800" i="1" dirty="0" smtClean="0"/>
              <a:t>haar eigen overname te financieren”</a:t>
            </a:r>
          </a:p>
          <a:p>
            <a:endParaRPr lang="nl-BE" sz="1800" i="1" dirty="0" smtClean="0"/>
          </a:p>
          <a:p>
            <a:endParaRPr lang="nl-BE" sz="1800" dirty="0" smtClean="0"/>
          </a:p>
          <a:p>
            <a:endParaRPr lang="nl-BE" sz="1800" dirty="0" smtClean="0"/>
          </a:p>
          <a:p>
            <a:endParaRPr lang="nl-BE" sz="1800" dirty="0" smtClean="0"/>
          </a:p>
          <a:p>
            <a:endParaRPr lang="nl-BE" sz="1800" dirty="0" smtClean="0"/>
          </a:p>
          <a:p>
            <a:endParaRPr lang="nl-BE" sz="1800" dirty="0" smtClean="0"/>
          </a:p>
          <a:p>
            <a:endParaRPr lang="nl-BE" dirty="0" smtClean="0"/>
          </a:p>
          <a:p>
            <a:endParaRPr lang="nl-BE" sz="1800" i="1" dirty="0"/>
          </a:p>
        </p:txBody>
      </p:sp>
      <p:pic>
        <p:nvPicPr>
          <p:cNvPr id="4" name="Afbeelding 3" descr="logoVARAFI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48600" y="5933058"/>
            <a:ext cx="1143001" cy="1081087"/>
          </a:xfrm>
          <a:prstGeom prst="rect">
            <a:avLst/>
          </a:prstGeom>
        </p:spPr>
      </p:pic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1800" dirty="0" smtClean="0"/>
              <a:t>Handelingen die voor het overgenomen bedrijf (“Target”)  wel mogelijk  zijn na de overname:</a:t>
            </a:r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Uitkering van (super)dividenden aan </a:t>
            </a:r>
            <a:r>
              <a:rPr lang="nl-BE" dirty="0" err="1" smtClean="0"/>
              <a:t>Newco</a:t>
            </a:r>
            <a:r>
              <a:rPr lang="nl-BE" dirty="0" smtClean="0"/>
              <a:t> (belaste en uitkeerbare reserves);</a:t>
            </a:r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Uitkering van tantièmes aan </a:t>
            </a:r>
            <a:r>
              <a:rPr lang="nl-BE" dirty="0" err="1" smtClean="0"/>
              <a:t>Newco</a:t>
            </a:r>
            <a:r>
              <a:rPr lang="nl-BE" dirty="0" smtClean="0"/>
              <a:t> (vergoeding aan bestuurders);</a:t>
            </a:r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Betaling van managementvergoedingen aan </a:t>
            </a:r>
            <a:r>
              <a:rPr lang="nl-BE" dirty="0" err="1" smtClean="0"/>
              <a:t>Newco</a:t>
            </a:r>
            <a:r>
              <a:rPr lang="nl-BE" dirty="0" smtClean="0"/>
              <a:t>,</a:t>
            </a:r>
          </a:p>
          <a:p>
            <a:r>
              <a:rPr lang="nl-BE" sz="1800" dirty="0" smtClean="0"/>
              <a:t>       (op voorwaarde dat deze in verhouding zijn tot de</a:t>
            </a:r>
          </a:p>
          <a:p>
            <a:r>
              <a:rPr lang="nl-BE" sz="1800" dirty="0" smtClean="0"/>
              <a:t>         effectief geleverde prestaties);</a:t>
            </a:r>
          </a:p>
          <a:p>
            <a:pPr lvl="1">
              <a:buFont typeface="Arial" pitchFamily="34" charset="0"/>
              <a:buChar char="•"/>
            </a:pPr>
            <a:r>
              <a:rPr lang="nl-BE" dirty="0" smtClean="0"/>
              <a:t>Vermindering van het kapitaal (met inachtneming van het minimumkapitaal)</a:t>
            </a:r>
          </a:p>
          <a:p>
            <a:pPr lvl="1">
              <a:buNone/>
            </a:pPr>
            <a:endParaRPr lang="nl-BE" dirty="0" smtClean="0"/>
          </a:p>
          <a:p>
            <a:pPr lvl="1">
              <a:buNone/>
            </a:pPr>
            <a:r>
              <a:rPr lang="nl-BE" dirty="0" smtClean="0"/>
              <a:t>    Onder het nieuwe art. 629 </a:t>
            </a:r>
            <a:r>
              <a:rPr lang="nl-BE" dirty="0" err="1" smtClean="0"/>
              <a:t>W.Venn</a:t>
            </a:r>
            <a:r>
              <a:rPr lang="nl-BE" dirty="0" smtClean="0"/>
              <a:t>. (2008): </a:t>
            </a:r>
          </a:p>
          <a:p>
            <a:pPr lvl="1">
              <a:buNone/>
            </a:pPr>
            <a:r>
              <a:rPr lang="nl-BE" dirty="0" smtClean="0"/>
              <a:t>    wel toegelaten financiële steun te verlenen aan een derde met het oog op de verkrijging van haar aandelen, onder volgende strikte voorwaarden:</a:t>
            </a:r>
          </a:p>
          <a:p>
            <a:pPr lvl="1">
              <a:buNone/>
            </a:pPr>
            <a:r>
              <a:rPr lang="nl-BE" dirty="0" smtClean="0"/>
              <a:t>    billijke marktvoorwaarden, bijzonder verslag raad van bestuur, goedkeuring algemene vergadering, bedrag moet vatbaar zijn voor uitkering   </a:t>
            </a:r>
          </a:p>
          <a:p>
            <a:pPr>
              <a:buNone/>
            </a:pPr>
            <a:endParaRPr lang="nl-BE" dirty="0" smtClean="0"/>
          </a:p>
        </p:txBody>
      </p:sp>
      <p:pic>
        <p:nvPicPr>
          <p:cNvPr id="5" name="Afbeelding 4" descr="logoVARAFI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8600" y="5933058"/>
            <a:ext cx="1143001" cy="10810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LessiusPPT">
  <a:themeElements>
    <a:clrScheme name="">
      <a:dk1>
        <a:srgbClr val="000000"/>
      </a:dk1>
      <a:lt1>
        <a:srgbClr val="C1CEFF"/>
      </a:lt1>
      <a:dk2>
        <a:srgbClr val="0E2051"/>
      </a:dk2>
      <a:lt2>
        <a:srgbClr val="F6BF69"/>
      </a:lt2>
      <a:accent1>
        <a:srgbClr val="618FFD"/>
      </a:accent1>
      <a:accent2>
        <a:srgbClr val="009688"/>
      </a:accent2>
      <a:accent3>
        <a:srgbClr val="AAABB3"/>
      </a:accent3>
      <a:accent4>
        <a:srgbClr val="A4B0DA"/>
      </a:accent4>
      <a:accent5>
        <a:srgbClr val="B7C6FE"/>
      </a:accent5>
      <a:accent6>
        <a:srgbClr val="00877B"/>
      </a:accent6>
      <a:hlink>
        <a:srgbClr val="B760F9"/>
      </a:hlink>
      <a:folHlink>
        <a:srgbClr val="E24A94"/>
      </a:folHlink>
    </a:clrScheme>
    <a:fontScheme name="TemplateLessiusPPT">
      <a:majorFont>
        <a:latin typeface="Stone Sans Semibold"/>
        <a:ea typeface=""/>
        <a:cs typeface=""/>
      </a:majorFont>
      <a:minorFont>
        <a:latin typeface="Stone Sans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Stone Sans Medium/SemiBol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Stone Sans Medium/SemiBold" pitchFamily="18" charset="0"/>
          </a:defRPr>
        </a:defPPr>
      </a:lstStyle>
    </a:lnDef>
  </a:objectDefaults>
  <a:extraClrSchemeLst>
    <a:extraClrScheme>
      <a:clrScheme name="TemplateLessius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Lessius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Lessius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Lessius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Lessius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Lessius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Lessius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HD:Lessius.pres:TemplateLessiusPPT</Template>
  <TotalTime>3056141097</TotalTime>
  <Pages>23</Pages>
  <Words>1415</Words>
  <Application>Microsoft Office PowerPoint</Application>
  <PresentationFormat>Aangepast</PresentationFormat>
  <Paragraphs>342</Paragraphs>
  <Slides>33</Slides>
  <Notes>8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33</vt:i4>
      </vt:variant>
    </vt:vector>
  </HeadingPairs>
  <TitlesOfParts>
    <vt:vector size="34" baseType="lpstr">
      <vt:lpstr>TemplateLessiusPPT</vt:lpstr>
      <vt:lpstr>              </vt:lpstr>
      <vt:lpstr>1. Inleiding</vt:lpstr>
      <vt:lpstr>     2. Verkoopproces </vt:lpstr>
      <vt:lpstr>PowerPoint-presentatie</vt:lpstr>
      <vt:lpstr>3. Adviezen  1. Bereid u emotioneel voor</vt:lpstr>
      <vt:lpstr>2 . Zorg voor een eenvoudige en transparante        structuur    </vt:lpstr>
      <vt:lpstr>  </vt:lpstr>
      <vt:lpstr>PowerPoint-presentatie</vt:lpstr>
      <vt:lpstr>PowerPoint-presentatie</vt:lpstr>
      <vt:lpstr>PowerPoint-presentatie</vt:lpstr>
      <vt:lpstr>3. Correcte weegave van de                     bedrijfseconomische realiteit </vt:lpstr>
      <vt:lpstr> </vt:lpstr>
      <vt:lpstr>4.  Uitbouw organisatie </vt:lpstr>
      <vt:lpstr>5. Activiteit </vt:lpstr>
      <vt:lpstr>6. Geschillen/risico’s</vt:lpstr>
      <vt:lpstr>7. Vergunningen/erkenningen/attesten </vt:lpstr>
      <vt:lpstr>8. Going concern </vt:lpstr>
      <vt:lpstr>9. Verhandelbaarheid van aandelen </vt:lpstr>
      <vt:lpstr>4. Actoren bij een overname</vt:lpstr>
      <vt:lpstr>PowerPoint-presentatie</vt:lpstr>
      <vt:lpstr>PowerPoint-presentatie</vt:lpstr>
      <vt:lpstr>PowerPoint-presentatie</vt:lpstr>
      <vt:lpstr>5. Valkuilen</vt:lpstr>
      <vt:lpstr>PowerPoint-presentatie</vt:lpstr>
      <vt:lpstr>Rol van verkoper na overdracht</vt:lpstr>
      <vt:lpstr>Financiering van een overname</vt:lpstr>
      <vt:lpstr> Overzicht overheidsinitiatieven</vt:lpstr>
      <vt:lpstr>Overheidsinitiatieven in de diverse fases van een onderneming </vt:lpstr>
      <vt:lpstr>           Overheidstussenkomsten</vt:lpstr>
      <vt:lpstr>    Overheidstussenkomsten  </vt:lpstr>
      <vt:lpstr>     Overheidstussenkomsten</vt:lpstr>
      <vt:lpstr>contactgegevens</vt:lpstr>
      <vt:lpstr>  Wie is wie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Presentatie aan (naam bedrijf)  (datum)</dc:title>
  <dc:creator>Hilde</dc:creator>
  <cp:lastModifiedBy>VARAFIN</cp:lastModifiedBy>
  <cp:revision>321</cp:revision>
  <cp:lastPrinted>2000-02-29T12:39:28Z</cp:lastPrinted>
  <dcterms:created xsi:type="dcterms:W3CDTF">1996-02-01T16:44:15Z</dcterms:created>
  <dcterms:modified xsi:type="dcterms:W3CDTF">2014-01-31T07:22:19Z</dcterms:modified>
</cp:coreProperties>
</file>